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13" r:id="rId1"/>
  </p:sldMasterIdLst>
  <p:notesMasterIdLst>
    <p:notesMasterId r:id="rId30"/>
  </p:notesMasterIdLst>
  <p:sldIdLst>
    <p:sldId id="256" r:id="rId2"/>
    <p:sldId id="373" r:id="rId3"/>
    <p:sldId id="316" r:id="rId4"/>
    <p:sldId id="321" r:id="rId5"/>
    <p:sldId id="370" r:id="rId6"/>
    <p:sldId id="371" r:id="rId7"/>
    <p:sldId id="372" r:id="rId8"/>
    <p:sldId id="375" r:id="rId9"/>
    <p:sldId id="338" r:id="rId10"/>
    <p:sldId id="347" r:id="rId11"/>
    <p:sldId id="352" r:id="rId12"/>
    <p:sldId id="353" r:id="rId13"/>
    <p:sldId id="354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6" r:id="rId29"/>
  </p:sldIdLst>
  <p:sldSz cx="9144000" cy="6858000" type="screen4x3"/>
  <p:notesSz cx="7019925" cy="9305925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Wingdings 3" pitchFamily="2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8" autoAdjust="0"/>
    <p:restoredTop sz="89835" autoAdjust="0"/>
  </p:normalViewPr>
  <p:slideViewPr>
    <p:cSldViewPr snapToGrid="0" snapToObjects="1">
      <p:cViewPr varScale="1">
        <p:scale>
          <a:sx n="113" d="100"/>
          <a:sy n="113" d="100"/>
        </p:scale>
        <p:origin x="19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Church’s Average Weekly Attendance (N=961)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50</c:v>
                </c:pt>
                <c:pt idx="1">
                  <c:v>50-99</c:v>
                </c:pt>
                <c:pt idx="2">
                  <c:v>100-249</c:v>
                </c:pt>
                <c:pt idx="3">
                  <c:v>250-499</c:v>
                </c:pt>
                <c:pt idx="4">
                  <c:v>More than 500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0.34029999999999999</c:v>
                </c:pt>
                <c:pt idx="1">
                  <c:v>0.28510000000000002</c:v>
                </c:pt>
                <c:pt idx="2">
                  <c:v>0.2331</c:v>
                </c:pt>
                <c:pt idx="3">
                  <c:v>8.5299999999999987E-2</c:v>
                </c:pt>
                <c:pt idx="4">
                  <c:v>5.62E-2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Current Status of Onsite Services</a:t>
            </a:r>
            <a:r>
              <a:rPr lang="en-US" baseline="0" dirty="0"/>
              <a:t> (N=954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 do not offer onsite services for children or youth</c:v>
                </c:pt>
                <c:pt idx="1">
                  <c:v>All services provided as usual</c:v>
                </c:pt>
                <c:pt idx="2">
                  <c:v>Some have been cancelled, some continue</c:v>
                </c:pt>
                <c:pt idx="3">
                  <c:v>All have been cancelled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0.29770000000000002</c:v>
                </c:pt>
                <c:pt idx="1">
                  <c:v>1.15E-2</c:v>
                </c:pt>
                <c:pt idx="2">
                  <c:v>6.5000000000000002E-2</c:v>
                </c:pt>
                <c:pt idx="3">
                  <c:v>0.62580000000000002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Status of Onsite Community</a:t>
            </a:r>
            <a:r>
              <a:rPr lang="en-US" baseline="0" dirty="0"/>
              <a:t> Services Activities (N=953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 do not offer onsite community services</c:v>
                </c:pt>
                <c:pt idx="1">
                  <c:v>Continue same as usual</c:v>
                </c:pt>
                <c:pt idx="2">
                  <c:v>Some have been cancelled, some continue</c:v>
                </c:pt>
                <c:pt idx="3">
                  <c:v>All have been cancelled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0.1973</c:v>
                </c:pt>
                <c:pt idx="1">
                  <c:v>6.7199999999999996E-2</c:v>
                </c:pt>
                <c:pt idx="2">
                  <c:v>0.26550000000000001</c:v>
                </c:pt>
                <c:pt idx="3">
                  <c:v>0.47010000000000002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Provide Volunteers for Community Service Projects (N=943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Church Financially Prepared (N=952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Finances are not a concern</c:v>
                </c:pt>
                <c:pt idx="1">
                  <c:v>Tight, but we can manage by reducing expenses</c:v>
                </c:pt>
                <c:pt idx="2">
                  <c:v>Likely to have to make significant changes, e.g. layoffs, pay cuts</c:v>
                </c:pt>
                <c:pt idx="3">
                  <c:v>We might have to close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0.1502</c:v>
                </c:pt>
                <c:pt idx="1">
                  <c:v>0.59030000000000005</c:v>
                </c:pt>
                <c:pt idx="2">
                  <c:v>0.24049999999999999</c:v>
                </c:pt>
                <c:pt idx="3">
                  <c:v>1.89E-2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Church Giving (N=930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Up</c:v>
                </c:pt>
                <c:pt idx="1">
                  <c:v>About the same</c:v>
                </c:pt>
                <c:pt idx="2">
                  <c:v>Down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1.0800000000000001E-2</c:v>
                </c:pt>
                <c:pt idx="1">
                  <c:v>0.22689999999999999</c:v>
                </c:pt>
                <c:pt idx="2">
                  <c:v>0.76239999999999997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How Much Giving Down? (N=764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Giving is not down</c:v>
                </c:pt>
                <c:pt idx="1">
                  <c:v>Down 1 to 5 percent</c:v>
                </c:pt>
                <c:pt idx="2">
                  <c:v>Down 6 to 10%</c:v>
                </c:pt>
                <c:pt idx="3">
                  <c:v>Down 11 to 20%</c:v>
                </c:pt>
                <c:pt idx="4">
                  <c:v>Down 21 to 30%</c:v>
                </c:pt>
                <c:pt idx="5">
                  <c:v>Down 31 to 40%</c:v>
                </c:pt>
                <c:pt idx="6">
                  <c:v>Down more than 40%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0.1139</c:v>
                </c:pt>
                <c:pt idx="1">
                  <c:v>3.6600000000000001E-2</c:v>
                </c:pt>
                <c:pt idx="2">
                  <c:v>9.1600000000000001E-2</c:v>
                </c:pt>
                <c:pt idx="3">
                  <c:v>0.123</c:v>
                </c:pt>
                <c:pt idx="4">
                  <c:v>0.15179999999999999</c:v>
                </c:pt>
                <c:pt idx="5">
                  <c:v>0.14530000000000001</c:v>
                </c:pt>
                <c:pt idx="6">
                  <c:v>0.33770000000000011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Does Your Church Provide Electronic Giving? (N=959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0.52139999999999997</c:v>
                </c:pt>
                <c:pt idx="1">
                  <c:v>0.47860000000000003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Interest in Financial Resources (N=774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Tips on surviving the financial crunch</c:v>
                </c:pt>
                <c:pt idx="1">
                  <c:v>How to set up for ACH donations</c:v>
                </c:pt>
                <c:pt idx="2">
                  <c:v>How to use PayPal or other online giving tools</c:v>
                </c:pt>
                <c:pt idx="3">
                  <c:v>How to maximize online giving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0.19</c:v>
                </c:pt>
                <c:pt idx="2">
                  <c:v>0.22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Resources to Help Church Adjust During Crisis (N=928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Leadership training on handling crises</c:v>
                </c:pt>
                <c:pt idx="1">
                  <c:v>Resources about the coronavirus</c:v>
                </c:pt>
                <c:pt idx="2">
                  <c:v>Information on livestreaming opportunities</c:v>
                </c:pt>
                <c:pt idx="3">
                  <c:v>How-to support on setting up an online worship experience</c:v>
                </c:pt>
                <c:pt idx="4">
                  <c:v>Training on how to communicate to parishioners</c:v>
                </c:pt>
                <c:pt idx="5">
                  <c:v>Devotional support for members</c:v>
                </c:pt>
                <c:pt idx="6">
                  <c:v>Content support for our church website</c:v>
                </c:pt>
                <c:pt idx="7">
                  <c:v>Preaching content during crises</c:v>
                </c:pt>
                <c:pt idx="8">
                  <c:v>Fostering social media conversations</c:v>
                </c:pt>
                <c:pt idx="9">
                  <c:v>Practical ways to be in mission to our community</c:v>
                </c:pt>
                <c:pt idx="10">
                  <c:v>Nothing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0.15090000000000001</c:v>
                </c:pt>
                <c:pt idx="1">
                  <c:v>6.4699999999999994E-2</c:v>
                </c:pt>
                <c:pt idx="2">
                  <c:v>0.25219999999999998</c:v>
                </c:pt>
                <c:pt idx="3">
                  <c:v>0.2651</c:v>
                </c:pt>
                <c:pt idx="4">
                  <c:v>0.1918</c:v>
                </c:pt>
                <c:pt idx="5">
                  <c:v>0.34160000000000001</c:v>
                </c:pt>
                <c:pt idx="6">
                  <c:v>0.18</c:v>
                </c:pt>
                <c:pt idx="7">
                  <c:v>0.13789999999999999</c:v>
                </c:pt>
                <c:pt idx="8">
                  <c:v>0.25</c:v>
                </c:pt>
                <c:pt idx="9">
                  <c:v>0.36420000000000002</c:v>
                </c:pt>
                <c:pt idx="10">
                  <c:v>0.14119999999999999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68134511"/>
        <c:axId val="1868124943"/>
      </c:barChart>
      <c:catAx>
        <c:axId val="186813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Area Around</a:t>
            </a:r>
            <a:r>
              <a:rPr lang="en-US" baseline="0" dirty="0"/>
              <a:t> Your Church </a:t>
            </a:r>
            <a:r>
              <a:rPr lang="en-US" dirty="0"/>
              <a:t>(N=960)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Rural</c:v>
                </c:pt>
                <c:pt idx="1">
                  <c:v>Small Town</c:v>
                </c:pt>
                <c:pt idx="2">
                  <c:v>Suburban</c:v>
                </c:pt>
                <c:pt idx="3">
                  <c:v>Urban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0.31459999999999999</c:v>
                </c:pt>
                <c:pt idx="1">
                  <c:v>0.35210000000000002</c:v>
                </c:pt>
                <c:pt idx="2">
                  <c:v>0.22189999999999999</c:v>
                </c:pt>
                <c:pt idx="3">
                  <c:v>0.1115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Church Activities on a</a:t>
            </a:r>
            <a:r>
              <a:rPr lang="en-US" baseline="0" dirty="0"/>
              <a:t> Weekly Basis Prior to Coronavirus </a:t>
            </a:r>
            <a:r>
              <a:rPr lang="en-US" dirty="0"/>
              <a:t>(N=961)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Sunday worship services</c:v>
                </c:pt>
                <c:pt idx="1">
                  <c:v>Worship services on a day other than Sunday.</c:v>
                </c:pt>
                <c:pt idx="2">
                  <c:v>Livestreamed or online services</c:v>
                </c:pt>
                <c:pt idx="3">
                  <c:v>Small groups or Church School</c:v>
                </c:pt>
                <c:pt idx="4">
                  <c:v>Onsite child care or pre-school</c:v>
                </c:pt>
                <c:pt idx="5">
                  <c:v>Onsite presence of support groups, e.g. AA</c:v>
                </c:pt>
                <c:pt idx="6">
                  <c:v>Onsite presence of local groups, e.g. BSA</c:v>
                </c:pt>
                <c:pt idx="7">
                  <c:v>Onsite sponsored community support service, e.g. Food pantry, job preparation</c:v>
                </c:pt>
                <c:pt idx="8">
                  <c:v>Providing volunteers for offsite community support services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0.98860000000000003</c:v>
                </c:pt>
                <c:pt idx="1">
                  <c:v>0.17069999999999999</c:v>
                </c:pt>
                <c:pt idx="2">
                  <c:v>0.22789999999999999</c:v>
                </c:pt>
                <c:pt idx="3">
                  <c:v>0.89069999999999994</c:v>
                </c:pt>
                <c:pt idx="4">
                  <c:v>0.31009999999999999</c:v>
                </c:pt>
                <c:pt idx="5">
                  <c:v>0.43180000000000002</c:v>
                </c:pt>
                <c:pt idx="6">
                  <c:v>0.50680000000000003</c:v>
                </c:pt>
                <c:pt idx="7">
                  <c:v>0.45269999999999999</c:v>
                </c:pt>
                <c:pt idx="8">
                  <c:v>0.53490000000000004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68134511"/>
        <c:axId val="1868124943"/>
      </c:barChart>
      <c:catAx>
        <c:axId val="186813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Current</a:t>
            </a:r>
            <a:r>
              <a:rPr lang="en-US" baseline="0" dirty="0"/>
              <a:t> (during pandemic) </a:t>
            </a:r>
            <a:r>
              <a:rPr lang="en-US" dirty="0"/>
              <a:t>Approach to Worship (N=958)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Started or continue to use an online or livestreamed worship</c:v>
                </c:pt>
                <c:pt idx="1">
                  <c:v>Use an online version that is different from what we used before</c:v>
                </c:pt>
                <c:pt idx="2">
                  <c:v>We have cancelled all services</c:v>
                </c:pt>
                <c:pt idx="3">
                  <c:v>We have a smaller gathering</c:v>
                </c:pt>
                <c:pt idx="4">
                  <c:v>We meet onsite as usual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0.51880000000000004</c:v>
                </c:pt>
                <c:pt idx="1">
                  <c:v>0.15140000000000001</c:v>
                </c:pt>
                <c:pt idx="2">
                  <c:v>0.13569999999999999</c:v>
                </c:pt>
                <c:pt idx="3">
                  <c:v>8.3999999999999995E-3</c:v>
                </c:pt>
                <c:pt idx="4">
                  <c:v>7.3000000000000001E-3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Current Approach to Worship (N=958)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Guidance of your bishop or Annual Conference</c:v>
                </c:pt>
                <c:pt idx="1">
                  <c:v>State or national government guidance</c:v>
                </c:pt>
                <c:pt idx="2">
                  <c:v>Local government guidance</c:v>
                </c:pt>
                <c:pt idx="3">
                  <c:v>Health reports</c:v>
                </c:pt>
                <c:pt idx="4">
                  <c:v>Conversations with other nearby churches</c:v>
                </c:pt>
                <c:pt idx="5">
                  <c:v>Social media</c:v>
                </c:pt>
                <c:pt idx="6">
                  <c:v>Other (please specify)</c:v>
                </c:pt>
                <c:pt idx="7">
                  <c:v>Secular articles</c:v>
                </c:pt>
                <c:pt idx="8">
                  <c:v>Articles from Christian organizations</c:v>
                </c:pt>
                <c:pt idx="9">
                  <c:v>Webinars or podcasts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0.8236</c:v>
                </c:pt>
                <c:pt idx="1">
                  <c:v>0.72340000000000004</c:v>
                </c:pt>
                <c:pt idx="2">
                  <c:v>0.44990000000000002</c:v>
                </c:pt>
                <c:pt idx="3">
                  <c:v>0.44049999999999989</c:v>
                </c:pt>
                <c:pt idx="4">
                  <c:v>0.26929999999999998</c:v>
                </c:pt>
                <c:pt idx="5">
                  <c:v>0.1242</c:v>
                </c:pt>
                <c:pt idx="6">
                  <c:v>9.7100000000000006E-2</c:v>
                </c:pt>
                <c:pt idx="7">
                  <c:v>8.9800000000000005E-2</c:v>
                </c:pt>
                <c:pt idx="8">
                  <c:v>6.9900000000000004E-2</c:v>
                </c:pt>
                <c:pt idx="9">
                  <c:v>5.74E-2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68134511"/>
        <c:axId val="1868124943"/>
      </c:barChart>
      <c:catAx>
        <c:axId val="186813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Future Plans for Worship (N=961)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Continue what we currently are doing</c:v>
                </c:pt>
                <c:pt idx="1">
                  <c:v>Looking for online options</c:v>
                </c:pt>
                <c:pt idx="2">
                  <c:v>Making plans to choose another approach</c:v>
                </c:pt>
                <c:pt idx="3">
                  <c:v>Unsure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0.65659999999999996</c:v>
                </c:pt>
                <c:pt idx="1">
                  <c:v>0.13739999999999999</c:v>
                </c:pt>
                <c:pt idx="2">
                  <c:v>7.9100000000000004E-2</c:v>
                </c:pt>
                <c:pt idx="3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Where are You</a:t>
            </a:r>
            <a:r>
              <a:rPr lang="en-US" baseline="0" dirty="0"/>
              <a:t> Streaming? </a:t>
            </a:r>
            <a:r>
              <a:rPr lang="en-US" dirty="0"/>
              <a:t>(N=927)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using livestreaming or online worship</c:v>
                </c:pt>
                <c:pt idx="1">
                  <c:v>Website</c:v>
                </c:pt>
                <c:pt idx="2">
                  <c:v>Facebook</c:v>
                </c:pt>
                <c:pt idx="3">
                  <c:v>YouTube</c:v>
                </c:pt>
                <c:pt idx="4">
                  <c:v>More than one approach, e.g. YouTube on website, etc.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0.1661</c:v>
                </c:pt>
                <c:pt idx="1">
                  <c:v>4.7500000000000001E-2</c:v>
                </c:pt>
                <c:pt idx="2">
                  <c:v>0.34949999999999998</c:v>
                </c:pt>
                <c:pt idx="3">
                  <c:v>0.11650000000000001</c:v>
                </c:pt>
                <c:pt idx="4">
                  <c:v>0.18229999999999999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Biggest Obstacles to Online Worship (N=923)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Understanding the technology</c:v>
                </c:pt>
                <c:pt idx="1">
                  <c:v>Programming</c:v>
                </c:pt>
                <c:pt idx="2">
                  <c:v>Preaching to an empty room</c:v>
                </c:pt>
                <c:pt idx="3">
                  <c:v>Sound quality</c:v>
                </c:pt>
                <c:pt idx="4">
                  <c:v>Getting people to attend online services</c:v>
                </c:pt>
                <c:pt idx="5">
                  <c:v>Creating engaging content online</c:v>
                </c:pt>
                <c:pt idx="6">
                  <c:v>Having access to technology</c:v>
                </c:pt>
                <c:pt idx="7">
                  <c:v>Funding challenges to pay for technology</c:v>
                </c:pt>
                <c:pt idx="8">
                  <c:v>Connecting with people who are not digitally connected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0.3478</c:v>
                </c:pt>
                <c:pt idx="1">
                  <c:v>4.6600000000000003E-2</c:v>
                </c:pt>
                <c:pt idx="2">
                  <c:v>0.2069</c:v>
                </c:pt>
                <c:pt idx="3">
                  <c:v>0.15709999999999999</c:v>
                </c:pt>
                <c:pt idx="4">
                  <c:v>0.20799999999999999</c:v>
                </c:pt>
                <c:pt idx="5">
                  <c:v>0.13539999999999999</c:v>
                </c:pt>
                <c:pt idx="6">
                  <c:v>0.18629999999999999</c:v>
                </c:pt>
                <c:pt idx="7">
                  <c:v>0.11700000000000001</c:v>
                </c:pt>
                <c:pt idx="8">
                  <c:v>0.72809999999999997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68134511"/>
        <c:axId val="1868124943"/>
      </c:barChart>
      <c:catAx>
        <c:axId val="186813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Current Status of Small Groups</a:t>
            </a:r>
            <a:r>
              <a:rPr lang="en-US" baseline="0" dirty="0"/>
              <a:t> (N=955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We do not have small groups or Church School classes</c:v>
                </c:pt>
                <c:pt idx="1">
                  <c:v>We meet as usual</c:v>
                </c:pt>
                <c:pt idx="2">
                  <c:v>We meet in smaller groups only</c:v>
                </c:pt>
                <c:pt idx="3">
                  <c:v>Classes meet online</c:v>
                </c:pt>
                <c:pt idx="4">
                  <c:v>We have cancelled small groups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7.7499999999999999E-2</c:v>
                </c:pt>
                <c:pt idx="1">
                  <c:v>6.3E-3</c:v>
                </c:pt>
                <c:pt idx="2">
                  <c:v>1.47E-2</c:v>
                </c:pt>
                <c:pt idx="3">
                  <c:v>0.2419</c:v>
                </c:pt>
                <c:pt idx="4">
                  <c:v>0.47749999999999998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362-B0AF-C075F7B821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134511"/>
        <c:axId val="1868124943"/>
      </c:barChart>
      <c:catAx>
        <c:axId val="186813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24943"/>
        <c:crosses val="autoZero"/>
        <c:auto val="1"/>
        <c:lblAlgn val="ctr"/>
        <c:lblOffset val="100"/>
        <c:noMultiLvlLbl val="0"/>
      </c:catAx>
      <c:valAx>
        <c:axId val="186812494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3311F-22E7-411F-B944-50B0DFEF479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18B59D-565C-4945-A72C-B432B58323BC}">
      <dgm:prSet phldrT="[Text]"/>
      <dgm:spPr/>
      <dgm:t>
        <a:bodyPr/>
        <a:lstStyle/>
        <a:p>
          <a:r>
            <a:rPr lang="en-US" dirty="0"/>
            <a:t>Project Owners</a:t>
          </a:r>
        </a:p>
      </dgm:t>
    </dgm:pt>
    <dgm:pt modelId="{F84557FA-F980-4F62-9E6D-5247141E5BFB}" type="parTrans" cxnId="{362D2650-3CB7-4640-A2CB-350DE31466C2}">
      <dgm:prSet/>
      <dgm:spPr/>
      <dgm:t>
        <a:bodyPr/>
        <a:lstStyle/>
        <a:p>
          <a:endParaRPr lang="en-US"/>
        </a:p>
      </dgm:t>
    </dgm:pt>
    <dgm:pt modelId="{2A38168F-B79A-4DC9-87E6-E0A775CC8D7A}" type="sibTrans" cxnId="{362D2650-3CB7-4640-A2CB-350DE31466C2}">
      <dgm:prSet/>
      <dgm:spPr/>
      <dgm:t>
        <a:bodyPr/>
        <a:lstStyle/>
        <a:p>
          <a:endParaRPr lang="en-US"/>
        </a:p>
      </dgm:t>
    </dgm:pt>
    <dgm:pt modelId="{055D49E2-2DBC-4A73-BF9A-BB9908DB1A2B}">
      <dgm:prSet phldrT="[Text]"/>
      <dgm:spPr/>
      <dgm:t>
        <a:bodyPr/>
        <a:lstStyle/>
        <a:p>
          <a:r>
            <a:rPr lang="en-US" dirty="0"/>
            <a:t>Study Details</a:t>
          </a:r>
        </a:p>
      </dgm:t>
    </dgm:pt>
    <dgm:pt modelId="{D35E0BE1-BE76-4163-8AD6-2AAC68D1327B}" type="parTrans" cxnId="{F69BEDE0-852E-4757-8349-7E66EEDA05B8}">
      <dgm:prSet/>
      <dgm:spPr/>
      <dgm:t>
        <a:bodyPr/>
        <a:lstStyle/>
        <a:p>
          <a:endParaRPr lang="en-US"/>
        </a:p>
      </dgm:t>
    </dgm:pt>
    <dgm:pt modelId="{1353197C-A3E4-45D3-975D-2328E77043A2}" type="sibTrans" cxnId="{F69BEDE0-852E-4757-8349-7E66EEDA05B8}">
      <dgm:prSet/>
      <dgm:spPr/>
      <dgm:t>
        <a:bodyPr/>
        <a:lstStyle/>
        <a:p>
          <a:endParaRPr lang="en-US"/>
        </a:p>
      </dgm:t>
    </dgm:pt>
    <dgm:pt modelId="{4727C87F-1536-40AF-A80C-FC4E106E2405}">
      <dgm:prSet phldrT="[Text]"/>
      <dgm:spPr/>
      <dgm:t>
        <a:bodyPr/>
        <a:lstStyle/>
        <a:p>
          <a:r>
            <a:rPr lang="en-US" dirty="0"/>
            <a:t>Topline Data</a:t>
          </a:r>
        </a:p>
      </dgm:t>
    </dgm:pt>
    <dgm:pt modelId="{02EF3388-48C5-48B7-8D97-3D56465D1784}" type="parTrans" cxnId="{EB4A0A9F-0D8E-423D-9720-D7C0A64B2CA1}">
      <dgm:prSet/>
      <dgm:spPr/>
      <dgm:t>
        <a:bodyPr/>
        <a:lstStyle/>
        <a:p>
          <a:endParaRPr lang="en-US"/>
        </a:p>
      </dgm:t>
    </dgm:pt>
    <dgm:pt modelId="{A2B04D3E-646B-4852-B255-020311F910D4}" type="sibTrans" cxnId="{EB4A0A9F-0D8E-423D-9720-D7C0A64B2CA1}">
      <dgm:prSet/>
      <dgm:spPr/>
      <dgm:t>
        <a:bodyPr/>
        <a:lstStyle/>
        <a:p>
          <a:endParaRPr lang="en-US"/>
        </a:p>
      </dgm:t>
    </dgm:pt>
    <dgm:pt modelId="{8027951B-C231-4A3F-A114-903997E44191}">
      <dgm:prSet phldrT="[Text]"/>
      <dgm:spPr/>
      <dgm:t>
        <a:bodyPr/>
        <a:lstStyle/>
        <a:p>
          <a:r>
            <a:rPr lang="en-US" dirty="0"/>
            <a:t>Detailed Data </a:t>
          </a:r>
        </a:p>
      </dgm:t>
    </dgm:pt>
    <dgm:pt modelId="{4AC0BED8-491D-4997-9D33-3F18B70E6A25}" type="parTrans" cxnId="{0117B2AF-CC8C-4039-87D7-6AD474493687}">
      <dgm:prSet/>
      <dgm:spPr/>
      <dgm:t>
        <a:bodyPr/>
        <a:lstStyle/>
        <a:p>
          <a:endParaRPr lang="en-US"/>
        </a:p>
      </dgm:t>
    </dgm:pt>
    <dgm:pt modelId="{F4F3AB01-867C-4108-B66C-B09E70C4AFF4}" type="sibTrans" cxnId="{0117B2AF-CC8C-4039-87D7-6AD474493687}">
      <dgm:prSet/>
      <dgm:spPr/>
      <dgm:t>
        <a:bodyPr/>
        <a:lstStyle/>
        <a:p>
          <a:endParaRPr lang="en-US"/>
        </a:p>
      </dgm:t>
    </dgm:pt>
    <dgm:pt modelId="{5807842B-CEF8-4692-81F4-65F1C975AD61}" type="pres">
      <dgm:prSet presAssocID="{4633311F-22E7-411F-B944-50B0DFEF4792}" presName="linear" presStyleCnt="0">
        <dgm:presLayoutVars>
          <dgm:dir/>
          <dgm:animLvl val="lvl"/>
          <dgm:resizeHandles val="exact"/>
        </dgm:presLayoutVars>
      </dgm:prSet>
      <dgm:spPr/>
    </dgm:pt>
    <dgm:pt modelId="{564B61E1-4F1F-4777-847E-0F82F7F07717}" type="pres">
      <dgm:prSet presAssocID="{6C18B59D-565C-4945-A72C-B432B58323BC}" presName="parentLin" presStyleCnt="0"/>
      <dgm:spPr/>
    </dgm:pt>
    <dgm:pt modelId="{0747F4BB-EC36-4D78-8529-2D8C342C6E55}" type="pres">
      <dgm:prSet presAssocID="{6C18B59D-565C-4945-A72C-B432B58323BC}" presName="parentLeftMargin" presStyleLbl="node1" presStyleIdx="0" presStyleCnt="4"/>
      <dgm:spPr/>
    </dgm:pt>
    <dgm:pt modelId="{E782AEE3-C498-446A-A27E-2701659E15A2}" type="pres">
      <dgm:prSet presAssocID="{6C18B59D-565C-4945-A72C-B432B58323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982209-2F9D-4B27-ADB8-11B45F08E397}" type="pres">
      <dgm:prSet presAssocID="{6C18B59D-565C-4945-A72C-B432B58323BC}" presName="negativeSpace" presStyleCnt="0"/>
      <dgm:spPr/>
    </dgm:pt>
    <dgm:pt modelId="{8989DAE3-C830-43B5-B3B2-ABAB055B12C3}" type="pres">
      <dgm:prSet presAssocID="{6C18B59D-565C-4945-A72C-B432B58323BC}" presName="childText" presStyleLbl="conFgAcc1" presStyleIdx="0" presStyleCnt="4">
        <dgm:presLayoutVars>
          <dgm:bulletEnabled val="1"/>
        </dgm:presLayoutVars>
      </dgm:prSet>
      <dgm:spPr/>
    </dgm:pt>
    <dgm:pt modelId="{5D0172C7-955E-45B8-B5B1-C056A7548A78}" type="pres">
      <dgm:prSet presAssocID="{2A38168F-B79A-4DC9-87E6-E0A775CC8D7A}" presName="spaceBetweenRectangles" presStyleCnt="0"/>
      <dgm:spPr/>
    </dgm:pt>
    <dgm:pt modelId="{C0B8F3E9-07E6-47CE-84A5-D576E9FB1B4A}" type="pres">
      <dgm:prSet presAssocID="{055D49E2-2DBC-4A73-BF9A-BB9908DB1A2B}" presName="parentLin" presStyleCnt="0"/>
      <dgm:spPr/>
    </dgm:pt>
    <dgm:pt modelId="{47A4B17A-C1AB-44C3-9604-1413A416344C}" type="pres">
      <dgm:prSet presAssocID="{055D49E2-2DBC-4A73-BF9A-BB9908DB1A2B}" presName="parentLeftMargin" presStyleLbl="node1" presStyleIdx="0" presStyleCnt="4"/>
      <dgm:spPr/>
    </dgm:pt>
    <dgm:pt modelId="{DC4D966A-2350-46C4-A981-41000A7DAD4C}" type="pres">
      <dgm:prSet presAssocID="{055D49E2-2DBC-4A73-BF9A-BB9908DB1A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D06B6D-17C0-4611-9D40-CF4659A20770}" type="pres">
      <dgm:prSet presAssocID="{055D49E2-2DBC-4A73-BF9A-BB9908DB1A2B}" presName="negativeSpace" presStyleCnt="0"/>
      <dgm:spPr/>
    </dgm:pt>
    <dgm:pt modelId="{80E685E1-9285-4599-B3CA-46DA9F57BC3C}" type="pres">
      <dgm:prSet presAssocID="{055D49E2-2DBC-4A73-BF9A-BB9908DB1A2B}" presName="childText" presStyleLbl="conFgAcc1" presStyleIdx="1" presStyleCnt="4">
        <dgm:presLayoutVars>
          <dgm:bulletEnabled val="1"/>
        </dgm:presLayoutVars>
      </dgm:prSet>
      <dgm:spPr/>
    </dgm:pt>
    <dgm:pt modelId="{D2482451-1E9F-4988-AD44-E9D0D7195527}" type="pres">
      <dgm:prSet presAssocID="{1353197C-A3E4-45D3-975D-2328E77043A2}" presName="spaceBetweenRectangles" presStyleCnt="0"/>
      <dgm:spPr/>
    </dgm:pt>
    <dgm:pt modelId="{CC14227D-70B9-43A6-B498-695F391757CE}" type="pres">
      <dgm:prSet presAssocID="{4727C87F-1536-40AF-A80C-FC4E106E2405}" presName="parentLin" presStyleCnt="0"/>
      <dgm:spPr/>
    </dgm:pt>
    <dgm:pt modelId="{6CCC9858-C6C6-458A-8876-4FCB250CF7D2}" type="pres">
      <dgm:prSet presAssocID="{4727C87F-1536-40AF-A80C-FC4E106E2405}" presName="parentLeftMargin" presStyleLbl="node1" presStyleIdx="1" presStyleCnt="4"/>
      <dgm:spPr/>
    </dgm:pt>
    <dgm:pt modelId="{02F0B12F-87E7-438E-909C-08D693F6ABBD}" type="pres">
      <dgm:prSet presAssocID="{4727C87F-1536-40AF-A80C-FC4E106E24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E84BD1-8C57-4EC1-8433-F2CAAA562AB9}" type="pres">
      <dgm:prSet presAssocID="{4727C87F-1536-40AF-A80C-FC4E106E2405}" presName="negativeSpace" presStyleCnt="0"/>
      <dgm:spPr/>
    </dgm:pt>
    <dgm:pt modelId="{4F963008-08FD-4790-958F-35BE36B975EF}" type="pres">
      <dgm:prSet presAssocID="{4727C87F-1536-40AF-A80C-FC4E106E2405}" presName="childText" presStyleLbl="conFgAcc1" presStyleIdx="2" presStyleCnt="4">
        <dgm:presLayoutVars>
          <dgm:bulletEnabled val="1"/>
        </dgm:presLayoutVars>
      </dgm:prSet>
      <dgm:spPr/>
    </dgm:pt>
    <dgm:pt modelId="{8022BB77-A225-49C0-A3B5-ECBFC3F8F801}" type="pres">
      <dgm:prSet presAssocID="{A2B04D3E-646B-4852-B255-020311F910D4}" presName="spaceBetweenRectangles" presStyleCnt="0"/>
      <dgm:spPr/>
    </dgm:pt>
    <dgm:pt modelId="{798A8CA5-DFBB-4323-8F1E-94F0B4C380C0}" type="pres">
      <dgm:prSet presAssocID="{8027951B-C231-4A3F-A114-903997E44191}" presName="parentLin" presStyleCnt="0"/>
      <dgm:spPr/>
    </dgm:pt>
    <dgm:pt modelId="{C6B46D39-19DC-4BF4-B940-8F949E2A6A0F}" type="pres">
      <dgm:prSet presAssocID="{8027951B-C231-4A3F-A114-903997E44191}" presName="parentLeftMargin" presStyleLbl="node1" presStyleIdx="2" presStyleCnt="4"/>
      <dgm:spPr/>
    </dgm:pt>
    <dgm:pt modelId="{25DE43C5-ADA3-43F0-A3E8-3A42C6148D3B}" type="pres">
      <dgm:prSet presAssocID="{8027951B-C231-4A3F-A114-903997E4419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856FEA6-E6B4-4AA1-AFE4-F0711ED51735}" type="pres">
      <dgm:prSet presAssocID="{8027951B-C231-4A3F-A114-903997E44191}" presName="negativeSpace" presStyleCnt="0"/>
      <dgm:spPr/>
    </dgm:pt>
    <dgm:pt modelId="{42B15CF1-1745-4959-A99E-772AEA36F408}" type="pres">
      <dgm:prSet presAssocID="{8027951B-C231-4A3F-A114-903997E441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473F80F-32D7-4230-AB6F-5AA01FE7D3E7}" type="presOf" srcId="{055D49E2-2DBC-4A73-BF9A-BB9908DB1A2B}" destId="{DC4D966A-2350-46C4-A981-41000A7DAD4C}" srcOrd="1" destOrd="0" presId="urn:microsoft.com/office/officeart/2005/8/layout/list1"/>
    <dgm:cxn modelId="{11E41513-6D39-4CF0-A12C-26BA8F1F7D97}" type="presOf" srcId="{4727C87F-1536-40AF-A80C-FC4E106E2405}" destId="{02F0B12F-87E7-438E-909C-08D693F6ABBD}" srcOrd="1" destOrd="0" presId="urn:microsoft.com/office/officeart/2005/8/layout/list1"/>
    <dgm:cxn modelId="{4E4FAE28-A2CB-49A5-8D49-EBA62989A9F5}" type="presOf" srcId="{4727C87F-1536-40AF-A80C-FC4E106E2405}" destId="{6CCC9858-C6C6-458A-8876-4FCB250CF7D2}" srcOrd="0" destOrd="0" presId="urn:microsoft.com/office/officeart/2005/8/layout/list1"/>
    <dgm:cxn modelId="{2193954C-9627-4E21-BF9F-63EE2C0121B8}" type="presOf" srcId="{8027951B-C231-4A3F-A114-903997E44191}" destId="{C6B46D39-19DC-4BF4-B940-8F949E2A6A0F}" srcOrd="0" destOrd="0" presId="urn:microsoft.com/office/officeart/2005/8/layout/list1"/>
    <dgm:cxn modelId="{19B6B24D-6D16-4EAF-95F2-7F3FAEC2FE0E}" type="presOf" srcId="{6C18B59D-565C-4945-A72C-B432B58323BC}" destId="{0747F4BB-EC36-4D78-8529-2D8C342C6E55}" srcOrd="0" destOrd="0" presId="urn:microsoft.com/office/officeart/2005/8/layout/list1"/>
    <dgm:cxn modelId="{362D2650-3CB7-4640-A2CB-350DE31466C2}" srcId="{4633311F-22E7-411F-B944-50B0DFEF4792}" destId="{6C18B59D-565C-4945-A72C-B432B58323BC}" srcOrd="0" destOrd="0" parTransId="{F84557FA-F980-4F62-9E6D-5247141E5BFB}" sibTransId="{2A38168F-B79A-4DC9-87E6-E0A775CC8D7A}"/>
    <dgm:cxn modelId="{E3E29264-6802-480B-B416-6746665B7381}" type="presOf" srcId="{4633311F-22E7-411F-B944-50B0DFEF4792}" destId="{5807842B-CEF8-4692-81F4-65F1C975AD61}" srcOrd="0" destOrd="0" presId="urn:microsoft.com/office/officeart/2005/8/layout/list1"/>
    <dgm:cxn modelId="{93391A8A-F88A-4C5D-912C-C7F7B2BFE8A6}" type="presOf" srcId="{6C18B59D-565C-4945-A72C-B432B58323BC}" destId="{E782AEE3-C498-446A-A27E-2701659E15A2}" srcOrd="1" destOrd="0" presId="urn:microsoft.com/office/officeart/2005/8/layout/list1"/>
    <dgm:cxn modelId="{EB4A0A9F-0D8E-423D-9720-D7C0A64B2CA1}" srcId="{4633311F-22E7-411F-B944-50B0DFEF4792}" destId="{4727C87F-1536-40AF-A80C-FC4E106E2405}" srcOrd="2" destOrd="0" parTransId="{02EF3388-48C5-48B7-8D97-3D56465D1784}" sibTransId="{A2B04D3E-646B-4852-B255-020311F910D4}"/>
    <dgm:cxn modelId="{0117B2AF-CC8C-4039-87D7-6AD474493687}" srcId="{4633311F-22E7-411F-B944-50B0DFEF4792}" destId="{8027951B-C231-4A3F-A114-903997E44191}" srcOrd="3" destOrd="0" parTransId="{4AC0BED8-491D-4997-9D33-3F18B70E6A25}" sibTransId="{F4F3AB01-867C-4108-B66C-B09E70C4AFF4}"/>
    <dgm:cxn modelId="{73BCF9D5-A8A1-4FD6-AE17-56EDF1169386}" type="presOf" srcId="{8027951B-C231-4A3F-A114-903997E44191}" destId="{25DE43C5-ADA3-43F0-A3E8-3A42C6148D3B}" srcOrd="1" destOrd="0" presId="urn:microsoft.com/office/officeart/2005/8/layout/list1"/>
    <dgm:cxn modelId="{F5E2AFDE-B5F1-4936-ADA5-EEE5A793EE79}" type="presOf" srcId="{055D49E2-2DBC-4A73-BF9A-BB9908DB1A2B}" destId="{47A4B17A-C1AB-44C3-9604-1413A416344C}" srcOrd="0" destOrd="0" presId="urn:microsoft.com/office/officeart/2005/8/layout/list1"/>
    <dgm:cxn modelId="{F69BEDE0-852E-4757-8349-7E66EEDA05B8}" srcId="{4633311F-22E7-411F-B944-50B0DFEF4792}" destId="{055D49E2-2DBC-4A73-BF9A-BB9908DB1A2B}" srcOrd="1" destOrd="0" parTransId="{D35E0BE1-BE76-4163-8AD6-2AAC68D1327B}" sibTransId="{1353197C-A3E4-45D3-975D-2328E77043A2}"/>
    <dgm:cxn modelId="{34173B2F-A3AF-4DBE-9210-B0B9A91A1786}" type="presParOf" srcId="{5807842B-CEF8-4692-81F4-65F1C975AD61}" destId="{564B61E1-4F1F-4777-847E-0F82F7F07717}" srcOrd="0" destOrd="0" presId="urn:microsoft.com/office/officeart/2005/8/layout/list1"/>
    <dgm:cxn modelId="{E066CAFC-90A0-4388-A0FF-E009CA43E6B0}" type="presParOf" srcId="{564B61E1-4F1F-4777-847E-0F82F7F07717}" destId="{0747F4BB-EC36-4D78-8529-2D8C342C6E55}" srcOrd="0" destOrd="0" presId="urn:microsoft.com/office/officeart/2005/8/layout/list1"/>
    <dgm:cxn modelId="{3C1EFA67-E470-47F8-82C0-1FA3664693E4}" type="presParOf" srcId="{564B61E1-4F1F-4777-847E-0F82F7F07717}" destId="{E782AEE3-C498-446A-A27E-2701659E15A2}" srcOrd="1" destOrd="0" presId="urn:microsoft.com/office/officeart/2005/8/layout/list1"/>
    <dgm:cxn modelId="{07CFEADD-8971-4502-A34E-93EC540FA8FB}" type="presParOf" srcId="{5807842B-CEF8-4692-81F4-65F1C975AD61}" destId="{E7982209-2F9D-4B27-ADB8-11B45F08E397}" srcOrd="1" destOrd="0" presId="urn:microsoft.com/office/officeart/2005/8/layout/list1"/>
    <dgm:cxn modelId="{4A9E8CC0-CAE2-494B-88D5-D368201C6F3F}" type="presParOf" srcId="{5807842B-CEF8-4692-81F4-65F1C975AD61}" destId="{8989DAE3-C830-43B5-B3B2-ABAB055B12C3}" srcOrd="2" destOrd="0" presId="urn:microsoft.com/office/officeart/2005/8/layout/list1"/>
    <dgm:cxn modelId="{3B6F1E88-8285-4589-B7CE-81A03F08EA5F}" type="presParOf" srcId="{5807842B-CEF8-4692-81F4-65F1C975AD61}" destId="{5D0172C7-955E-45B8-B5B1-C056A7548A78}" srcOrd="3" destOrd="0" presId="urn:microsoft.com/office/officeart/2005/8/layout/list1"/>
    <dgm:cxn modelId="{E8065B11-35B2-4E29-8073-F58E134C5CA0}" type="presParOf" srcId="{5807842B-CEF8-4692-81F4-65F1C975AD61}" destId="{C0B8F3E9-07E6-47CE-84A5-D576E9FB1B4A}" srcOrd="4" destOrd="0" presId="urn:microsoft.com/office/officeart/2005/8/layout/list1"/>
    <dgm:cxn modelId="{399D944C-EFBC-4517-AC07-F12AC0705F45}" type="presParOf" srcId="{C0B8F3E9-07E6-47CE-84A5-D576E9FB1B4A}" destId="{47A4B17A-C1AB-44C3-9604-1413A416344C}" srcOrd="0" destOrd="0" presId="urn:microsoft.com/office/officeart/2005/8/layout/list1"/>
    <dgm:cxn modelId="{045CAE58-BFA6-4DDC-BB91-966B06FB71CF}" type="presParOf" srcId="{C0B8F3E9-07E6-47CE-84A5-D576E9FB1B4A}" destId="{DC4D966A-2350-46C4-A981-41000A7DAD4C}" srcOrd="1" destOrd="0" presId="urn:microsoft.com/office/officeart/2005/8/layout/list1"/>
    <dgm:cxn modelId="{E6C09411-7A4B-4B25-BFD5-747CE9F93749}" type="presParOf" srcId="{5807842B-CEF8-4692-81F4-65F1C975AD61}" destId="{A6D06B6D-17C0-4611-9D40-CF4659A20770}" srcOrd="5" destOrd="0" presId="urn:microsoft.com/office/officeart/2005/8/layout/list1"/>
    <dgm:cxn modelId="{63F69A48-309F-43C0-9DFF-CEF753B587CC}" type="presParOf" srcId="{5807842B-CEF8-4692-81F4-65F1C975AD61}" destId="{80E685E1-9285-4599-B3CA-46DA9F57BC3C}" srcOrd="6" destOrd="0" presId="urn:microsoft.com/office/officeart/2005/8/layout/list1"/>
    <dgm:cxn modelId="{F0205D7D-75F3-43F0-B5DC-EB4555BC253A}" type="presParOf" srcId="{5807842B-CEF8-4692-81F4-65F1C975AD61}" destId="{D2482451-1E9F-4988-AD44-E9D0D7195527}" srcOrd="7" destOrd="0" presId="urn:microsoft.com/office/officeart/2005/8/layout/list1"/>
    <dgm:cxn modelId="{BDAFCE0B-B268-4FD5-8237-11FA6CDAB1AB}" type="presParOf" srcId="{5807842B-CEF8-4692-81F4-65F1C975AD61}" destId="{CC14227D-70B9-43A6-B498-695F391757CE}" srcOrd="8" destOrd="0" presId="urn:microsoft.com/office/officeart/2005/8/layout/list1"/>
    <dgm:cxn modelId="{D568681C-35C8-42D5-AE9B-98AC4DB729B2}" type="presParOf" srcId="{CC14227D-70B9-43A6-B498-695F391757CE}" destId="{6CCC9858-C6C6-458A-8876-4FCB250CF7D2}" srcOrd="0" destOrd="0" presId="urn:microsoft.com/office/officeart/2005/8/layout/list1"/>
    <dgm:cxn modelId="{8090572A-902B-4954-9F52-F3BF7D5431F2}" type="presParOf" srcId="{CC14227D-70B9-43A6-B498-695F391757CE}" destId="{02F0B12F-87E7-438E-909C-08D693F6ABBD}" srcOrd="1" destOrd="0" presId="urn:microsoft.com/office/officeart/2005/8/layout/list1"/>
    <dgm:cxn modelId="{C0905C41-7A24-4325-B07D-20C51042A4BB}" type="presParOf" srcId="{5807842B-CEF8-4692-81F4-65F1C975AD61}" destId="{FFE84BD1-8C57-4EC1-8433-F2CAAA562AB9}" srcOrd="9" destOrd="0" presId="urn:microsoft.com/office/officeart/2005/8/layout/list1"/>
    <dgm:cxn modelId="{A38A453E-83ED-43F7-8BB6-7A051B259089}" type="presParOf" srcId="{5807842B-CEF8-4692-81F4-65F1C975AD61}" destId="{4F963008-08FD-4790-958F-35BE36B975EF}" srcOrd="10" destOrd="0" presId="urn:microsoft.com/office/officeart/2005/8/layout/list1"/>
    <dgm:cxn modelId="{4D9B5314-9C53-489C-9D4F-103214F1B89A}" type="presParOf" srcId="{5807842B-CEF8-4692-81F4-65F1C975AD61}" destId="{8022BB77-A225-49C0-A3B5-ECBFC3F8F801}" srcOrd="11" destOrd="0" presId="urn:microsoft.com/office/officeart/2005/8/layout/list1"/>
    <dgm:cxn modelId="{DDEAAB6B-EB5A-4BA5-97AC-54EA5CA8C063}" type="presParOf" srcId="{5807842B-CEF8-4692-81F4-65F1C975AD61}" destId="{798A8CA5-DFBB-4323-8F1E-94F0B4C380C0}" srcOrd="12" destOrd="0" presId="urn:microsoft.com/office/officeart/2005/8/layout/list1"/>
    <dgm:cxn modelId="{8E068D20-9B81-4911-A154-91594E389AB9}" type="presParOf" srcId="{798A8CA5-DFBB-4323-8F1E-94F0B4C380C0}" destId="{C6B46D39-19DC-4BF4-B940-8F949E2A6A0F}" srcOrd="0" destOrd="0" presId="urn:microsoft.com/office/officeart/2005/8/layout/list1"/>
    <dgm:cxn modelId="{4EDD3E61-B809-4311-97A0-EF2515A14729}" type="presParOf" srcId="{798A8CA5-DFBB-4323-8F1E-94F0B4C380C0}" destId="{25DE43C5-ADA3-43F0-A3E8-3A42C6148D3B}" srcOrd="1" destOrd="0" presId="urn:microsoft.com/office/officeart/2005/8/layout/list1"/>
    <dgm:cxn modelId="{E3BC820A-48E9-427B-A8A0-CD4FF8676AFD}" type="presParOf" srcId="{5807842B-CEF8-4692-81F4-65F1C975AD61}" destId="{6856FEA6-E6B4-4AA1-AFE4-F0711ED51735}" srcOrd="13" destOrd="0" presId="urn:microsoft.com/office/officeart/2005/8/layout/list1"/>
    <dgm:cxn modelId="{46B4E011-17A3-4A65-8CEF-30D470BAF8B6}" type="presParOf" srcId="{5807842B-CEF8-4692-81F4-65F1C975AD61}" destId="{42B15CF1-1745-4959-A99E-772AEA36F40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03E22-73B9-47CD-B7F5-440DB3F8D70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96AB084-409B-426B-96E1-BA60D5AECDB9}">
      <dgm:prSet phldrT="[Text]"/>
      <dgm:spPr/>
      <dgm:t>
        <a:bodyPr/>
        <a:lstStyle/>
        <a:p>
          <a:r>
            <a:rPr lang="en-US" dirty="0"/>
            <a:t>Jennifer Rodia, </a:t>
          </a:r>
        </a:p>
        <a:p>
          <a:r>
            <a:rPr lang="en-US" dirty="0"/>
            <a:t>Chief Communications Officer</a:t>
          </a:r>
        </a:p>
      </dgm:t>
    </dgm:pt>
    <dgm:pt modelId="{FB1F05EC-93E8-4673-A3DA-F90D3230689C}" type="parTrans" cxnId="{A7D7A8E6-A51B-4335-BCF0-DB70F84182A8}">
      <dgm:prSet/>
      <dgm:spPr/>
      <dgm:t>
        <a:bodyPr/>
        <a:lstStyle/>
        <a:p>
          <a:endParaRPr lang="en-US"/>
        </a:p>
      </dgm:t>
    </dgm:pt>
    <dgm:pt modelId="{12F81FC2-C893-4B3B-9C9E-A27AD8124815}" type="sibTrans" cxnId="{A7D7A8E6-A51B-4335-BCF0-DB70F84182A8}">
      <dgm:prSet/>
      <dgm:spPr/>
      <dgm:t>
        <a:bodyPr/>
        <a:lstStyle/>
        <a:p>
          <a:endParaRPr lang="en-US"/>
        </a:p>
      </dgm:t>
    </dgm:pt>
    <dgm:pt modelId="{32200E36-EFCA-49EF-AF9D-D1A1F576C943}">
      <dgm:prSet phldrT="[Text]"/>
      <dgm:spPr/>
      <dgm:t>
        <a:bodyPr/>
        <a:lstStyle/>
        <a:p>
          <a:r>
            <a:rPr lang="en-US" dirty="0"/>
            <a:t>Tyrus Sturgis,</a:t>
          </a:r>
        </a:p>
        <a:p>
          <a:r>
            <a:rPr lang="en-US" dirty="0"/>
            <a:t>Director, Leader Communications</a:t>
          </a:r>
        </a:p>
      </dgm:t>
    </dgm:pt>
    <dgm:pt modelId="{A38B9E2C-DBB0-4EFC-B06B-4FA60F95E317}" type="parTrans" cxnId="{3F444341-ADE9-4343-8E07-88C8E5F63571}">
      <dgm:prSet/>
      <dgm:spPr/>
      <dgm:t>
        <a:bodyPr/>
        <a:lstStyle/>
        <a:p>
          <a:endParaRPr lang="en-US"/>
        </a:p>
      </dgm:t>
    </dgm:pt>
    <dgm:pt modelId="{4A035BC9-75FC-4375-8503-2D8C4E3E4AAC}" type="sibTrans" cxnId="{3F444341-ADE9-4343-8E07-88C8E5F63571}">
      <dgm:prSet/>
      <dgm:spPr/>
      <dgm:t>
        <a:bodyPr/>
        <a:lstStyle/>
        <a:p>
          <a:endParaRPr lang="en-US"/>
        </a:p>
      </dgm:t>
    </dgm:pt>
    <dgm:pt modelId="{CDDDF438-0D1C-4048-A3A2-02339089F656}">
      <dgm:prSet phldrT="[Text]"/>
      <dgm:spPr/>
      <dgm:t>
        <a:bodyPr/>
        <a:lstStyle/>
        <a:p>
          <a:r>
            <a:rPr lang="en-US" dirty="0"/>
            <a:t>Jeremy Brown, </a:t>
          </a:r>
        </a:p>
        <a:p>
          <a:r>
            <a:rPr lang="en-US" dirty="0"/>
            <a:t>Director, Communications Training &amp; Development</a:t>
          </a:r>
        </a:p>
      </dgm:t>
    </dgm:pt>
    <dgm:pt modelId="{404F97BB-B0F6-4322-9EDD-C7A7F979CFDB}" type="parTrans" cxnId="{692E271D-7D58-46C2-906E-8526DAEC6A3D}">
      <dgm:prSet/>
      <dgm:spPr/>
      <dgm:t>
        <a:bodyPr/>
        <a:lstStyle/>
        <a:p>
          <a:endParaRPr lang="en-US"/>
        </a:p>
      </dgm:t>
    </dgm:pt>
    <dgm:pt modelId="{F0030209-6F2A-46BA-B867-1893F21DC55D}" type="sibTrans" cxnId="{692E271D-7D58-46C2-906E-8526DAEC6A3D}">
      <dgm:prSet/>
      <dgm:spPr/>
      <dgm:t>
        <a:bodyPr/>
        <a:lstStyle/>
        <a:p>
          <a:endParaRPr lang="en-US"/>
        </a:p>
      </dgm:t>
    </dgm:pt>
    <dgm:pt modelId="{88518DBF-1BBE-4F22-B16B-928591763469}">
      <dgm:prSet phldrT="[Text]"/>
      <dgm:spPr/>
      <dgm:t>
        <a:bodyPr/>
        <a:lstStyle/>
        <a:p>
          <a:r>
            <a:rPr lang="en-US" dirty="0"/>
            <a:t>Poonam Patodia, </a:t>
          </a:r>
        </a:p>
        <a:p>
          <a:r>
            <a:rPr lang="en-US" dirty="0"/>
            <a:t>Chief Marketing Officer</a:t>
          </a:r>
        </a:p>
      </dgm:t>
    </dgm:pt>
    <dgm:pt modelId="{4A64AA25-1D75-4D74-8315-8109769C8FC5}" type="parTrans" cxnId="{92AD13B2-3182-444A-8756-87ECF2C04F09}">
      <dgm:prSet/>
      <dgm:spPr/>
      <dgm:t>
        <a:bodyPr/>
        <a:lstStyle/>
        <a:p>
          <a:endParaRPr lang="en-US"/>
        </a:p>
      </dgm:t>
    </dgm:pt>
    <dgm:pt modelId="{104994FF-D65B-4D9A-A75E-5C9979DF1213}" type="sibTrans" cxnId="{92AD13B2-3182-444A-8756-87ECF2C04F09}">
      <dgm:prSet/>
      <dgm:spPr/>
      <dgm:t>
        <a:bodyPr/>
        <a:lstStyle/>
        <a:p>
          <a:endParaRPr lang="en-US"/>
        </a:p>
      </dgm:t>
    </dgm:pt>
    <dgm:pt modelId="{F671D9BD-B94A-410B-9F10-F5E290D25BB1}">
      <dgm:prSet phldrT="[Text]"/>
      <dgm:spPr/>
      <dgm:t>
        <a:bodyPr/>
        <a:lstStyle/>
        <a:p>
          <a:r>
            <a:rPr lang="en-US" dirty="0"/>
            <a:t>Linda Bruner, </a:t>
          </a:r>
        </a:p>
        <a:p>
          <a:r>
            <a:rPr lang="en-US" dirty="0"/>
            <a:t>Senior Manager, Connectional Giving Marketing</a:t>
          </a:r>
        </a:p>
      </dgm:t>
    </dgm:pt>
    <dgm:pt modelId="{D4D6E42C-83D7-4745-88A4-B6DD6E79D9E6}" type="parTrans" cxnId="{75051215-BAE8-4512-A46F-AAF175C0DFF9}">
      <dgm:prSet/>
      <dgm:spPr/>
      <dgm:t>
        <a:bodyPr/>
        <a:lstStyle/>
        <a:p>
          <a:endParaRPr lang="en-US"/>
        </a:p>
      </dgm:t>
    </dgm:pt>
    <dgm:pt modelId="{EBFC58CE-2914-4837-B6EE-DB7255DB46D4}" type="sibTrans" cxnId="{75051215-BAE8-4512-A46F-AAF175C0DFF9}">
      <dgm:prSet/>
      <dgm:spPr/>
      <dgm:t>
        <a:bodyPr/>
        <a:lstStyle/>
        <a:p>
          <a:endParaRPr lang="en-US"/>
        </a:p>
      </dgm:t>
    </dgm:pt>
    <dgm:pt modelId="{A5A73BFC-A436-4D88-AF09-4552415F9FE9}" type="pres">
      <dgm:prSet presAssocID="{BF303E22-73B9-47CD-B7F5-440DB3F8D700}" presName="Name0" presStyleCnt="0">
        <dgm:presLayoutVars>
          <dgm:dir/>
          <dgm:resizeHandles val="exact"/>
        </dgm:presLayoutVars>
      </dgm:prSet>
      <dgm:spPr/>
    </dgm:pt>
    <dgm:pt modelId="{D08C91BA-788C-46D8-AC6B-D932E21B5B13}" type="pres">
      <dgm:prSet presAssocID="{BF303E22-73B9-47CD-B7F5-440DB3F8D700}" presName="fgShape" presStyleLbl="fgShp" presStyleIdx="0" presStyleCnt="1"/>
      <dgm:spPr/>
    </dgm:pt>
    <dgm:pt modelId="{9F5E8018-FA3D-4C0E-9C69-75699F4A0BDD}" type="pres">
      <dgm:prSet presAssocID="{BF303E22-73B9-47CD-B7F5-440DB3F8D700}" presName="linComp" presStyleCnt="0"/>
      <dgm:spPr/>
    </dgm:pt>
    <dgm:pt modelId="{8F285837-F2E1-4E94-9417-6AFE37AD9BA3}" type="pres">
      <dgm:prSet presAssocID="{E96AB084-409B-426B-96E1-BA60D5AECDB9}" presName="compNode" presStyleCnt="0"/>
      <dgm:spPr/>
    </dgm:pt>
    <dgm:pt modelId="{AF9A2925-C9D9-4A54-B37B-68E916CA74A0}" type="pres">
      <dgm:prSet presAssocID="{E96AB084-409B-426B-96E1-BA60D5AECDB9}" presName="bkgdShape" presStyleLbl="node1" presStyleIdx="0" presStyleCnt="5"/>
      <dgm:spPr/>
    </dgm:pt>
    <dgm:pt modelId="{C2FBE6FA-689B-495B-B706-BC164AB4935A}" type="pres">
      <dgm:prSet presAssocID="{E96AB084-409B-426B-96E1-BA60D5AECDB9}" presName="nodeTx" presStyleLbl="node1" presStyleIdx="0" presStyleCnt="5">
        <dgm:presLayoutVars>
          <dgm:bulletEnabled val="1"/>
        </dgm:presLayoutVars>
      </dgm:prSet>
      <dgm:spPr/>
    </dgm:pt>
    <dgm:pt modelId="{C7460EF5-7517-46BD-9227-9BFCA6150BF6}" type="pres">
      <dgm:prSet presAssocID="{E96AB084-409B-426B-96E1-BA60D5AECDB9}" presName="invisiNode" presStyleLbl="node1" presStyleIdx="0" presStyleCnt="5"/>
      <dgm:spPr/>
    </dgm:pt>
    <dgm:pt modelId="{29C17FA2-CC2A-492B-8983-1A1675D779EF}" type="pres">
      <dgm:prSet presAssocID="{E96AB084-409B-426B-96E1-BA60D5AECDB9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2C2A09-48DF-4808-9904-0123D867479B}" type="pres">
      <dgm:prSet presAssocID="{12F81FC2-C893-4B3B-9C9E-A27AD8124815}" presName="sibTrans" presStyleLbl="sibTrans2D1" presStyleIdx="0" presStyleCnt="0"/>
      <dgm:spPr/>
    </dgm:pt>
    <dgm:pt modelId="{F4064163-DD29-4467-8EA0-C848E0B06092}" type="pres">
      <dgm:prSet presAssocID="{32200E36-EFCA-49EF-AF9D-D1A1F576C943}" presName="compNode" presStyleCnt="0"/>
      <dgm:spPr/>
    </dgm:pt>
    <dgm:pt modelId="{EF7E1005-0A79-4AEC-9849-BF2CA547CED7}" type="pres">
      <dgm:prSet presAssocID="{32200E36-EFCA-49EF-AF9D-D1A1F576C943}" presName="bkgdShape" presStyleLbl="node1" presStyleIdx="1" presStyleCnt="5"/>
      <dgm:spPr/>
    </dgm:pt>
    <dgm:pt modelId="{29E09871-2EBC-4687-8A9B-16D5AE5F49DF}" type="pres">
      <dgm:prSet presAssocID="{32200E36-EFCA-49EF-AF9D-D1A1F576C943}" presName="nodeTx" presStyleLbl="node1" presStyleIdx="1" presStyleCnt="5">
        <dgm:presLayoutVars>
          <dgm:bulletEnabled val="1"/>
        </dgm:presLayoutVars>
      </dgm:prSet>
      <dgm:spPr/>
    </dgm:pt>
    <dgm:pt modelId="{AB8B3376-BC16-44F6-9A7A-B6903BA93F14}" type="pres">
      <dgm:prSet presAssocID="{32200E36-EFCA-49EF-AF9D-D1A1F576C943}" presName="invisiNode" presStyleLbl="node1" presStyleIdx="1" presStyleCnt="5"/>
      <dgm:spPr/>
    </dgm:pt>
    <dgm:pt modelId="{C76A9CE6-1531-4D57-8D94-8A2AD5BEFF3A}" type="pres">
      <dgm:prSet presAssocID="{32200E36-EFCA-49EF-AF9D-D1A1F576C943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D53348C-46A0-4D8C-BAA7-070E995DECCE}" type="pres">
      <dgm:prSet presAssocID="{4A035BC9-75FC-4375-8503-2D8C4E3E4AAC}" presName="sibTrans" presStyleLbl="sibTrans2D1" presStyleIdx="0" presStyleCnt="0"/>
      <dgm:spPr/>
    </dgm:pt>
    <dgm:pt modelId="{D75579AC-5C95-4BB8-AF16-B81662E7EB16}" type="pres">
      <dgm:prSet presAssocID="{CDDDF438-0D1C-4048-A3A2-02339089F656}" presName="compNode" presStyleCnt="0"/>
      <dgm:spPr/>
    </dgm:pt>
    <dgm:pt modelId="{6FFBDC44-808C-4F93-B267-D9BFF1EE0BB7}" type="pres">
      <dgm:prSet presAssocID="{CDDDF438-0D1C-4048-A3A2-02339089F656}" presName="bkgdShape" presStyleLbl="node1" presStyleIdx="2" presStyleCnt="5"/>
      <dgm:spPr/>
    </dgm:pt>
    <dgm:pt modelId="{F38DCA2D-A72A-4E37-B6C8-A0BBDB57A1B5}" type="pres">
      <dgm:prSet presAssocID="{CDDDF438-0D1C-4048-A3A2-02339089F656}" presName="nodeTx" presStyleLbl="node1" presStyleIdx="2" presStyleCnt="5">
        <dgm:presLayoutVars>
          <dgm:bulletEnabled val="1"/>
        </dgm:presLayoutVars>
      </dgm:prSet>
      <dgm:spPr/>
    </dgm:pt>
    <dgm:pt modelId="{0FFC318E-DCCC-40F2-9399-A6B1DEFBD04E}" type="pres">
      <dgm:prSet presAssocID="{CDDDF438-0D1C-4048-A3A2-02339089F656}" presName="invisiNode" presStyleLbl="node1" presStyleIdx="2" presStyleCnt="5"/>
      <dgm:spPr/>
    </dgm:pt>
    <dgm:pt modelId="{E76CE820-AFBB-4C5B-A481-2DCE3569D609}" type="pres">
      <dgm:prSet presAssocID="{CDDDF438-0D1C-4048-A3A2-02339089F656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F5E107C-ED8E-47BE-9068-8DA9D8425BA7}" type="pres">
      <dgm:prSet presAssocID="{F0030209-6F2A-46BA-B867-1893F21DC55D}" presName="sibTrans" presStyleLbl="sibTrans2D1" presStyleIdx="0" presStyleCnt="0"/>
      <dgm:spPr/>
    </dgm:pt>
    <dgm:pt modelId="{7F99630C-A0F2-4717-B3B9-EB8AD04193E1}" type="pres">
      <dgm:prSet presAssocID="{88518DBF-1BBE-4F22-B16B-928591763469}" presName="compNode" presStyleCnt="0"/>
      <dgm:spPr/>
    </dgm:pt>
    <dgm:pt modelId="{FCDC76CC-7581-43B6-B04B-78EF0F080110}" type="pres">
      <dgm:prSet presAssocID="{88518DBF-1BBE-4F22-B16B-928591763469}" presName="bkgdShape" presStyleLbl="node1" presStyleIdx="3" presStyleCnt="5"/>
      <dgm:spPr/>
    </dgm:pt>
    <dgm:pt modelId="{FDF1A331-BE59-4CBC-BAAC-D9E8F6DF850F}" type="pres">
      <dgm:prSet presAssocID="{88518DBF-1BBE-4F22-B16B-928591763469}" presName="nodeTx" presStyleLbl="node1" presStyleIdx="3" presStyleCnt="5">
        <dgm:presLayoutVars>
          <dgm:bulletEnabled val="1"/>
        </dgm:presLayoutVars>
      </dgm:prSet>
      <dgm:spPr/>
    </dgm:pt>
    <dgm:pt modelId="{77C31F9A-A422-4D69-9E49-A5C0C989FF78}" type="pres">
      <dgm:prSet presAssocID="{88518DBF-1BBE-4F22-B16B-928591763469}" presName="invisiNode" presStyleLbl="node1" presStyleIdx="3" presStyleCnt="5"/>
      <dgm:spPr/>
    </dgm:pt>
    <dgm:pt modelId="{0E1ABA91-FE33-45A9-9E0C-0EB03E20510E}" type="pres">
      <dgm:prSet presAssocID="{88518DBF-1BBE-4F22-B16B-928591763469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5094A1F-DE8C-467C-9FA3-3EF054898757}" type="pres">
      <dgm:prSet presAssocID="{104994FF-D65B-4D9A-A75E-5C9979DF1213}" presName="sibTrans" presStyleLbl="sibTrans2D1" presStyleIdx="0" presStyleCnt="0"/>
      <dgm:spPr/>
    </dgm:pt>
    <dgm:pt modelId="{8164A605-1891-4B82-A162-E23DDE44B646}" type="pres">
      <dgm:prSet presAssocID="{F671D9BD-B94A-410B-9F10-F5E290D25BB1}" presName="compNode" presStyleCnt="0"/>
      <dgm:spPr/>
    </dgm:pt>
    <dgm:pt modelId="{B76FBB73-09FF-4D03-BCED-D30D53F2AD05}" type="pres">
      <dgm:prSet presAssocID="{F671D9BD-B94A-410B-9F10-F5E290D25BB1}" presName="bkgdShape" presStyleLbl="node1" presStyleIdx="4" presStyleCnt="5"/>
      <dgm:spPr/>
    </dgm:pt>
    <dgm:pt modelId="{C729F1D1-181B-43D9-B1ED-FF8C66B22825}" type="pres">
      <dgm:prSet presAssocID="{F671D9BD-B94A-410B-9F10-F5E290D25BB1}" presName="nodeTx" presStyleLbl="node1" presStyleIdx="4" presStyleCnt="5">
        <dgm:presLayoutVars>
          <dgm:bulletEnabled val="1"/>
        </dgm:presLayoutVars>
      </dgm:prSet>
      <dgm:spPr/>
    </dgm:pt>
    <dgm:pt modelId="{F3535B53-6AF4-4587-B34A-5BC07521FD9B}" type="pres">
      <dgm:prSet presAssocID="{F671D9BD-B94A-410B-9F10-F5E290D25BB1}" presName="invisiNode" presStyleLbl="node1" presStyleIdx="4" presStyleCnt="5"/>
      <dgm:spPr/>
    </dgm:pt>
    <dgm:pt modelId="{4CC1055F-04FA-4CA0-A197-9AF38F052E0A}" type="pres">
      <dgm:prSet presAssocID="{F671D9BD-B94A-410B-9F10-F5E290D25BB1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584D6C02-151E-4C70-9689-0DB5C63C8DEF}" type="presOf" srcId="{12F81FC2-C893-4B3B-9C9E-A27AD8124815}" destId="{392C2A09-48DF-4808-9904-0123D867479B}" srcOrd="0" destOrd="0" presId="urn:microsoft.com/office/officeart/2005/8/layout/hList7"/>
    <dgm:cxn modelId="{75051215-BAE8-4512-A46F-AAF175C0DFF9}" srcId="{BF303E22-73B9-47CD-B7F5-440DB3F8D700}" destId="{F671D9BD-B94A-410B-9F10-F5E290D25BB1}" srcOrd="4" destOrd="0" parTransId="{D4D6E42C-83D7-4745-88A4-B6DD6E79D9E6}" sibTransId="{EBFC58CE-2914-4837-B6EE-DB7255DB46D4}"/>
    <dgm:cxn modelId="{B3E79B18-A4AC-4B1B-9CA9-C4960CD26469}" type="presOf" srcId="{32200E36-EFCA-49EF-AF9D-D1A1F576C943}" destId="{EF7E1005-0A79-4AEC-9849-BF2CA547CED7}" srcOrd="0" destOrd="0" presId="urn:microsoft.com/office/officeart/2005/8/layout/hList7"/>
    <dgm:cxn modelId="{692E271D-7D58-46C2-906E-8526DAEC6A3D}" srcId="{BF303E22-73B9-47CD-B7F5-440DB3F8D700}" destId="{CDDDF438-0D1C-4048-A3A2-02339089F656}" srcOrd="2" destOrd="0" parTransId="{404F97BB-B0F6-4322-9EDD-C7A7F979CFDB}" sibTransId="{F0030209-6F2A-46BA-B867-1893F21DC55D}"/>
    <dgm:cxn modelId="{F5B06D2E-AB13-4B10-8AC9-47D6D8A792F8}" type="presOf" srcId="{88518DBF-1BBE-4F22-B16B-928591763469}" destId="{FDF1A331-BE59-4CBC-BAAC-D9E8F6DF850F}" srcOrd="1" destOrd="0" presId="urn:microsoft.com/office/officeart/2005/8/layout/hList7"/>
    <dgm:cxn modelId="{0E710B3A-FF0D-42F2-B067-8C4C48700F7A}" type="presOf" srcId="{BF303E22-73B9-47CD-B7F5-440DB3F8D700}" destId="{A5A73BFC-A436-4D88-AF09-4552415F9FE9}" srcOrd="0" destOrd="0" presId="urn:microsoft.com/office/officeart/2005/8/layout/hList7"/>
    <dgm:cxn modelId="{3F444341-ADE9-4343-8E07-88C8E5F63571}" srcId="{BF303E22-73B9-47CD-B7F5-440DB3F8D700}" destId="{32200E36-EFCA-49EF-AF9D-D1A1F576C943}" srcOrd="1" destOrd="0" parTransId="{A38B9E2C-DBB0-4EFC-B06B-4FA60F95E317}" sibTransId="{4A035BC9-75FC-4375-8503-2D8C4E3E4AAC}"/>
    <dgm:cxn modelId="{EC073C55-64AF-4A59-9543-AC3F10CDE443}" type="presOf" srcId="{CDDDF438-0D1C-4048-A3A2-02339089F656}" destId="{6FFBDC44-808C-4F93-B267-D9BFF1EE0BB7}" srcOrd="0" destOrd="0" presId="urn:microsoft.com/office/officeart/2005/8/layout/hList7"/>
    <dgm:cxn modelId="{B1E1FB60-C053-4A5A-A519-E94EAB611793}" type="presOf" srcId="{88518DBF-1BBE-4F22-B16B-928591763469}" destId="{FCDC76CC-7581-43B6-B04B-78EF0F080110}" srcOrd="0" destOrd="0" presId="urn:microsoft.com/office/officeart/2005/8/layout/hList7"/>
    <dgm:cxn modelId="{AF6F9E67-A669-4BB5-B9E8-8A1537A2702E}" type="presOf" srcId="{F671D9BD-B94A-410B-9F10-F5E290D25BB1}" destId="{B76FBB73-09FF-4D03-BCED-D30D53F2AD05}" srcOrd="0" destOrd="0" presId="urn:microsoft.com/office/officeart/2005/8/layout/hList7"/>
    <dgm:cxn modelId="{5441CB68-B629-4A22-8572-0D279051F2BB}" type="presOf" srcId="{CDDDF438-0D1C-4048-A3A2-02339089F656}" destId="{F38DCA2D-A72A-4E37-B6C8-A0BBDB57A1B5}" srcOrd="1" destOrd="0" presId="urn:microsoft.com/office/officeart/2005/8/layout/hList7"/>
    <dgm:cxn modelId="{A6137D7D-2C40-4C5E-9CE6-96DBC1BDD8AF}" type="presOf" srcId="{32200E36-EFCA-49EF-AF9D-D1A1F576C943}" destId="{29E09871-2EBC-4687-8A9B-16D5AE5F49DF}" srcOrd="1" destOrd="0" presId="urn:microsoft.com/office/officeart/2005/8/layout/hList7"/>
    <dgm:cxn modelId="{EF145CA5-A00A-4446-B8A3-1257DB1E1B80}" type="presOf" srcId="{4A035BC9-75FC-4375-8503-2D8C4E3E4AAC}" destId="{5D53348C-46A0-4D8C-BAA7-070E995DECCE}" srcOrd="0" destOrd="0" presId="urn:microsoft.com/office/officeart/2005/8/layout/hList7"/>
    <dgm:cxn modelId="{92AD13B2-3182-444A-8756-87ECF2C04F09}" srcId="{BF303E22-73B9-47CD-B7F5-440DB3F8D700}" destId="{88518DBF-1BBE-4F22-B16B-928591763469}" srcOrd="3" destOrd="0" parTransId="{4A64AA25-1D75-4D74-8315-8109769C8FC5}" sibTransId="{104994FF-D65B-4D9A-A75E-5C9979DF1213}"/>
    <dgm:cxn modelId="{920C13B4-845D-4728-B717-D93D8EF03307}" type="presOf" srcId="{E96AB084-409B-426B-96E1-BA60D5AECDB9}" destId="{C2FBE6FA-689B-495B-B706-BC164AB4935A}" srcOrd="1" destOrd="0" presId="urn:microsoft.com/office/officeart/2005/8/layout/hList7"/>
    <dgm:cxn modelId="{BCD10EB5-E164-4690-99F5-827A2231315C}" type="presOf" srcId="{F671D9BD-B94A-410B-9F10-F5E290D25BB1}" destId="{C729F1D1-181B-43D9-B1ED-FF8C66B22825}" srcOrd="1" destOrd="0" presId="urn:microsoft.com/office/officeart/2005/8/layout/hList7"/>
    <dgm:cxn modelId="{FE1427CD-8A91-4D5A-B77D-6C8AAA087B86}" type="presOf" srcId="{F0030209-6F2A-46BA-B867-1893F21DC55D}" destId="{FF5E107C-ED8E-47BE-9068-8DA9D8425BA7}" srcOrd="0" destOrd="0" presId="urn:microsoft.com/office/officeart/2005/8/layout/hList7"/>
    <dgm:cxn modelId="{7FF257DF-5BAE-4852-AC10-6E6B916AAB2C}" type="presOf" srcId="{E96AB084-409B-426B-96E1-BA60D5AECDB9}" destId="{AF9A2925-C9D9-4A54-B37B-68E916CA74A0}" srcOrd="0" destOrd="0" presId="urn:microsoft.com/office/officeart/2005/8/layout/hList7"/>
    <dgm:cxn modelId="{A7D7A8E6-A51B-4335-BCF0-DB70F84182A8}" srcId="{BF303E22-73B9-47CD-B7F5-440DB3F8D700}" destId="{E96AB084-409B-426B-96E1-BA60D5AECDB9}" srcOrd="0" destOrd="0" parTransId="{FB1F05EC-93E8-4673-A3DA-F90D3230689C}" sibTransId="{12F81FC2-C893-4B3B-9C9E-A27AD8124815}"/>
    <dgm:cxn modelId="{FF6EFFEF-3B45-4640-84BD-DE3BAAD86269}" type="presOf" srcId="{104994FF-D65B-4D9A-A75E-5C9979DF1213}" destId="{45094A1F-DE8C-467C-9FA3-3EF054898757}" srcOrd="0" destOrd="0" presId="urn:microsoft.com/office/officeart/2005/8/layout/hList7"/>
    <dgm:cxn modelId="{B09607ED-D145-43E0-8E32-FB46A7E9E9FD}" type="presParOf" srcId="{A5A73BFC-A436-4D88-AF09-4552415F9FE9}" destId="{D08C91BA-788C-46D8-AC6B-D932E21B5B13}" srcOrd="0" destOrd="0" presId="urn:microsoft.com/office/officeart/2005/8/layout/hList7"/>
    <dgm:cxn modelId="{1CCE70DA-4D25-4E73-8537-8F2C67D6721B}" type="presParOf" srcId="{A5A73BFC-A436-4D88-AF09-4552415F9FE9}" destId="{9F5E8018-FA3D-4C0E-9C69-75699F4A0BDD}" srcOrd="1" destOrd="0" presId="urn:microsoft.com/office/officeart/2005/8/layout/hList7"/>
    <dgm:cxn modelId="{2F63BE37-B250-4180-A930-16DBDB365453}" type="presParOf" srcId="{9F5E8018-FA3D-4C0E-9C69-75699F4A0BDD}" destId="{8F285837-F2E1-4E94-9417-6AFE37AD9BA3}" srcOrd="0" destOrd="0" presId="urn:microsoft.com/office/officeart/2005/8/layout/hList7"/>
    <dgm:cxn modelId="{715A88A8-6895-4DFE-BF66-6162C10268C1}" type="presParOf" srcId="{8F285837-F2E1-4E94-9417-6AFE37AD9BA3}" destId="{AF9A2925-C9D9-4A54-B37B-68E916CA74A0}" srcOrd="0" destOrd="0" presId="urn:microsoft.com/office/officeart/2005/8/layout/hList7"/>
    <dgm:cxn modelId="{F6C0D928-2D6A-46E5-BFDB-D204AF820D84}" type="presParOf" srcId="{8F285837-F2E1-4E94-9417-6AFE37AD9BA3}" destId="{C2FBE6FA-689B-495B-B706-BC164AB4935A}" srcOrd="1" destOrd="0" presId="urn:microsoft.com/office/officeart/2005/8/layout/hList7"/>
    <dgm:cxn modelId="{3064CFFF-D210-4175-9E21-0CAB37CD8E7A}" type="presParOf" srcId="{8F285837-F2E1-4E94-9417-6AFE37AD9BA3}" destId="{C7460EF5-7517-46BD-9227-9BFCA6150BF6}" srcOrd="2" destOrd="0" presId="urn:microsoft.com/office/officeart/2005/8/layout/hList7"/>
    <dgm:cxn modelId="{14A09BEB-82A9-4D08-B869-87698EAC1559}" type="presParOf" srcId="{8F285837-F2E1-4E94-9417-6AFE37AD9BA3}" destId="{29C17FA2-CC2A-492B-8983-1A1675D779EF}" srcOrd="3" destOrd="0" presId="urn:microsoft.com/office/officeart/2005/8/layout/hList7"/>
    <dgm:cxn modelId="{E3B038E6-6051-419F-B469-96722D4985B0}" type="presParOf" srcId="{9F5E8018-FA3D-4C0E-9C69-75699F4A0BDD}" destId="{392C2A09-48DF-4808-9904-0123D867479B}" srcOrd="1" destOrd="0" presId="urn:microsoft.com/office/officeart/2005/8/layout/hList7"/>
    <dgm:cxn modelId="{214E05FB-A63E-43B7-ACDC-70ED72815CEC}" type="presParOf" srcId="{9F5E8018-FA3D-4C0E-9C69-75699F4A0BDD}" destId="{F4064163-DD29-4467-8EA0-C848E0B06092}" srcOrd="2" destOrd="0" presId="urn:microsoft.com/office/officeart/2005/8/layout/hList7"/>
    <dgm:cxn modelId="{993857CF-3747-4FBA-983C-6A7EDAE8E730}" type="presParOf" srcId="{F4064163-DD29-4467-8EA0-C848E0B06092}" destId="{EF7E1005-0A79-4AEC-9849-BF2CA547CED7}" srcOrd="0" destOrd="0" presId="urn:microsoft.com/office/officeart/2005/8/layout/hList7"/>
    <dgm:cxn modelId="{0DF6C4DE-1AB0-4BD3-AA46-AE9BFBDABAD6}" type="presParOf" srcId="{F4064163-DD29-4467-8EA0-C848E0B06092}" destId="{29E09871-2EBC-4687-8A9B-16D5AE5F49DF}" srcOrd="1" destOrd="0" presId="urn:microsoft.com/office/officeart/2005/8/layout/hList7"/>
    <dgm:cxn modelId="{E0E32658-34A7-47CB-BFB2-E9B5FB58A8C2}" type="presParOf" srcId="{F4064163-DD29-4467-8EA0-C848E0B06092}" destId="{AB8B3376-BC16-44F6-9A7A-B6903BA93F14}" srcOrd="2" destOrd="0" presId="urn:microsoft.com/office/officeart/2005/8/layout/hList7"/>
    <dgm:cxn modelId="{75A36DB1-FAE5-4A6F-A69C-4DE4F1DADD04}" type="presParOf" srcId="{F4064163-DD29-4467-8EA0-C848E0B06092}" destId="{C76A9CE6-1531-4D57-8D94-8A2AD5BEFF3A}" srcOrd="3" destOrd="0" presId="urn:microsoft.com/office/officeart/2005/8/layout/hList7"/>
    <dgm:cxn modelId="{29821568-48C0-4341-BE81-570ADAA8941E}" type="presParOf" srcId="{9F5E8018-FA3D-4C0E-9C69-75699F4A0BDD}" destId="{5D53348C-46A0-4D8C-BAA7-070E995DECCE}" srcOrd="3" destOrd="0" presId="urn:microsoft.com/office/officeart/2005/8/layout/hList7"/>
    <dgm:cxn modelId="{DB25CD7B-3F9E-47A1-868F-BF2EC0CB9F20}" type="presParOf" srcId="{9F5E8018-FA3D-4C0E-9C69-75699F4A0BDD}" destId="{D75579AC-5C95-4BB8-AF16-B81662E7EB16}" srcOrd="4" destOrd="0" presId="urn:microsoft.com/office/officeart/2005/8/layout/hList7"/>
    <dgm:cxn modelId="{683C02F9-6FD2-4DA6-A584-831D64CE2662}" type="presParOf" srcId="{D75579AC-5C95-4BB8-AF16-B81662E7EB16}" destId="{6FFBDC44-808C-4F93-B267-D9BFF1EE0BB7}" srcOrd="0" destOrd="0" presId="urn:microsoft.com/office/officeart/2005/8/layout/hList7"/>
    <dgm:cxn modelId="{23F2752E-B4FF-40F6-B410-E460E195D0A0}" type="presParOf" srcId="{D75579AC-5C95-4BB8-AF16-B81662E7EB16}" destId="{F38DCA2D-A72A-4E37-B6C8-A0BBDB57A1B5}" srcOrd="1" destOrd="0" presId="urn:microsoft.com/office/officeart/2005/8/layout/hList7"/>
    <dgm:cxn modelId="{179FC908-6B07-42CC-B19D-5617432A6968}" type="presParOf" srcId="{D75579AC-5C95-4BB8-AF16-B81662E7EB16}" destId="{0FFC318E-DCCC-40F2-9399-A6B1DEFBD04E}" srcOrd="2" destOrd="0" presId="urn:microsoft.com/office/officeart/2005/8/layout/hList7"/>
    <dgm:cxn modelId="{9BF0C9C2-1F6F-490F-9DAD-218227960792}" type="presParOf" srcId="{D75579AC-5C95-4BB8-AF16-B81662E7EB16}" destId="{E76CE820-AFBB-4C5B-A481-2DCE3569D609}" srcOrd="3" destOrd="0" presId="urn:microsoft.com/office/officeart/2005/8/layout/hList7"/>
    <dgm:cxn modelId="{B152F63A-D4BD-4BD6-8E57-68EFA1F99E0A}" type="presParOf" srcId="{9F5E8018-FA3D-4C0E-9C69-75699F4A0BDD}" destId="{FF5E107C-ED8E-47BE-9068-8DA9D8425BA7}" srcOrd="5" destOrd="0" presId="urn:microsoft.com/office/officeart/2005/8/layout/hList7"/>
    <dgm:cxn modelId="{287D5E6A-17DE-4CBE-B729-184175AFB9BD}" type="presParOf" srcId="{9F5E8018-FA3D-4C0E-9C69-75699F4A0BDD}" destId="{7F99630C-A0F2-4717-B3B9-EB8AD04193E1}" srcOrd="6" destOrd="0" presId="urn:microsoft.com/office/officeart/2005/8/layout/hList7"/>
    <dgm:cxn modelId="{E334B82E-9858-45C7-A411-2E14200D2231}" type="presParOf" srcId="{7F99630C-A0F2-4717-B3B9-EB8AD04193E1}" destId="{FCDC76CC-7581-43B6-B04B-78EF0F080110}" srcOrd="0" destOrd="0" presId="urn:microsoft.com/office/officeart/2005/8/layout/hList7"/>
    <dgm:cxn modelId="{71B83458-A866-4B0F-851B-BF2C24F14E05}" type="presParOf" srcId="{7F99630C-A0F2-4717-B3B9-EB8AD04193E1}" destId="{FDF1A331-BE59-4CBC-BAAC-D9E8F6DF850F}" srcOrd="1" destOrd="0" presId="urn:microsoft.com/office/officeart/2005/8/layout/hList7"/>
    <dgm:cxn modelId="{71385AB2-D179-44D5-9143-FFDC08B0B00F}" type="presParOf" srcId="{7F99630C-A0F2-4717-B3B9-EB8AD04193E1}" destId="{77C31F9A-A422-4D69-9E49-A5C0C989FF78}" srcOrd="2" destOrd="0" presId="urn:microsoft.com/office/officeart/2005/8/layout/hList7"/>
    <dgm:cxn modelId="{C4DE9521-FC35-442D-9FE2-7AE4717FFC5A}" type="presParOf" srcId="{7F99630C-A0F2-4717-B3B9-EB8AD04193E1}" destId="{0E1ABA91-FE33-45A9-9E0C-0EB03E20510E}" srcOrd="3" destOrd="0" presId="urn:microsoft.com/office/officeart/2005/8/layout/hList7"/>
    <dgm:cxn modelId="{9130F59F-826D-45FA-8C24-3BD40AE60EFD}" type="presParOf" srcId="{9F5E8018-FA3D-4C0E-9C69-75699F4A0BDD}" destId="{45094A1F-DE8C-467C-9FA3-3EF054898757}" srcOrd="7" destOrd="0" presId="urn:microsoft.com/office/officeart/2005/8/layout/hList7"/>
    <dgm:cxn modelId="{73693CC4-A174-4FCF-A1EB-001F3DAD1289}" type="presParOf" srcId="{9F5E8018-FA3D-4C0E-9C69-75699F4A0BDD}" destId="{8164A605-1891-4B82-A162-E23DDE44B646}" srcOrd="8" destOrd="0" presId="urn:microsoft.com/office/officeart/2005/8/layout/hList7"/>
    <dgm:cxn modelId="{BDB218A0-17DC-42C2-922C-3FC927C26935}" type="presParOf" srcId="{8164A605-1891-4B82-A162-E23DDE44B646}" destId="{B76FBB73-09FF-4D03-BCED-D30D53F2AD05}" srcOrd="0" destOrd="0" presId="urn:microsoft.com/office/officeart/2005/8/layout/hList7"/>
    <dgm:cxn modelId="{CFED4BA3-3131-41EC-8992-06CB7492F5FA}" type="presParOf" srcId="{8164A605-1891-4B82-A162-E23DDE44B646}" destId="{C729F1D1-181B-43D9-B1ED-FF8C66B22825}" srcOrd="1" destOrd="0" presId="urn:microsoft.com/office/officeart/2005/8/layout/hList7"/>
    <dgm:cxn modelId="{DEFD9D9B-27EC-4DBC-82EB-38B960AB095E}" type="presParOf" srcId="{8164A605-1891-4B82-A162-E23DDE44B646}" destId="{F3535B53-6AF4-4587-B34A-5BC07521FD9B}" srcOrd="2" destOrd="0" presId="urn:microsoft.com/office/officeart/2005/8/layout/hList7"/>
    <dgm:cxn modelId="{B26F9781-CC8D-4064-A0B0-BF530C0B9713}" type="presParOf" srcId="{8164A605-1891-4B82-A162-E23DDE44B646}" destId="{4CC1055F-04FA-4CA0-A197-9AF38F052E0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4A5298-BC1E-47B0-AEA0-AC0B9C9DEB2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EC4E9C-EDD8-4A17-9511-EE74A5222636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E9D377E8-0A32-4A57-ABE2-E964CF833102}" type="parTrans" cxnId="{A0632674-0415-478C-A645-E6F8F68F2EC1}">
      <dgm:prSet/>
      <dgm:spPr/>
      <dgm:t>
        <a:bodyPr/>
        <a:lstStyle/>
        <a:p>
          <a:endParaRPr lang="en-US"/>
        </a:p>
      </dgm:t>
    </dgm:pt>
    <dgm:pt modelId="{9693CEA2-5DCD-4364-AADA-A25F06570FAF}" type="sibTrans" cxnId="{A0632674-0415-478C-A645-E6F8F68F2EC1}">
      <dgm:prSet/>
      <dgm:spPr/>
      <dgm:t>
        <a:bodyPr/>
        <a:lstStyle/>
        <a:p>
          <a:endParaRPr lang="en-US"/>
        </a:p>
      </dgm:t>
    </dgm:pt>
    <dgm:pt modelId="{A1F14330-5026-46E4-8D9C-74D00E80A9F7}">
      <dgm:prSet phldrT="[Text]"/>
      <dgm:spPr/>
      <dgm:t>
        <a:bodyPr/>
        <a:lstStyle/>
        <a:p>
          <a:r>
            <a:rPr lang="en-US" dirty="0"/>
            <a:t>Research team proposed a study to measure the impact of COVID-19 on United Methodist churches.</a:t>
          </a:r>
        </a:p>
      </dgm:t>
    </dgm:pt>
    <dgm:pt modelId="{0E417F7D-4D6A-4205-9DE1-C8F3DE7438CE}" type="parTrans" cxnId="{BAEA2616-B1E7-4238-8A93-65DC8C88D2D5}">
      <dgm:prSet/>
      <dgm:spPr/>
      <dgm:t>
        <a:bodyPr/>
        <a:lstStyle/>
        <a:p>
          <a:endParaRPr lang="en-US"/>
        </a:p>
      </dgm:t>
    </dgm:pt>
    <dgm:pt modelId="{FC4C781C-7A23-4890-87E0-35A98ABF1E71}" type="sibTrans" cxnId="{BAEA2616-B1E7-4238-8A93-65DC8C88D2D5}">
      <dgm:prSet/>
      <dgm:spPr/>
      <dgm:t>
        <a:bodyPr/>
        <a:lstStyle/>
        <a:p>
          <a:endParaRPr lang="en-US"/>
        </a:p>
      </dgm:t>
    </dgm:pt>
    <dgm:pt modelId="{DA6B7354-A1CD-409C-86DA-BF7DAEF206DB}">
      <dgm:prSet phldrT="[Text]"/>
      <dgm:spPr/>
      <dgm:t>
        <a:bodyPr/>
        <a:lstStyle/>
        <a:p>
          <a:r>
            <a:rPr lang="en-US" dirty="0"/>
            <a:t>Research Objectives</a:t>
          </a:r>
        </a:p>
      </dgm:t>
    </dgm:pt>
    <dgm:pt modelId="{5A0C5B97-3021-492F-A6BE-610B3C40735D}" type="parTrans" cxnId="{BE736E1C-542A-4988-A840-49056C5FD398}">
      <dgm:prSet/>
      <dgm:spPr/>
      <dgm:t>
        <a:bodyPr/>
        <a:lstStyle/>
        <a:p>
          <a:endParaRPr lang="en-US"/>
        </a:p>
      </dgm:t>
    </dgm:pt>
    <dgm:pt modelId="{02862D92-A01A-499A-9ABF-1E678CB5C51E}" type="sibTrans" cxnId="{BE736E1C-542A-4988-A840-49056C5FD398}">
      <dgm:prSet/>
      <dgm:spPr/>
      <dgm:t>
        <a:bodyPr/>
        <a:lstStyle/>
        <a:p>
          <a:endParaRPr lang="en-US"/>
        </a:p>
      </dgm:t>
    </dgm:pt>
    <dgm:pt modelId="{5D9B2958-D221-48AF-AEB6-613B564F791D}">
      <dgm:prSet phldrT="[Text]"/>
      <dgm:spPr/>
      <dgm:t>
        <a:bodyPr/>
        <a:lstStyle/>
        <a:p>
          <a:r>
            <a:rPr lang="en-US" dirty="0"/>
            <a:t>Assess the impact of the coronavirus on local church activity levels</a:t>
          </a:r>
        </a:p>
      </dgm:t>
    </dgm:pt>
    <dgm:pt modelId="{A5FA1E20-ED40-46AA-879E-8EB3D85FBB2C}" type="parTrans" cxnId="{E5801D17-016B-4D91-9BCF-BD5356EF0BE3}">
      <dgm:prSet/>
      <dgm:spPr/>
      <dgm:t>
        <a:bodyPr/>
        <a:lstStyle/>
        <a:p>
          <a:endParaRPr lang="en-US"/>
        </a:p>
      </dgm:t>
    </dgm:pt>
    <dgm:pt modelId="{AE2914AD-2510-48FB-8D50-60BA82F1A581}" type="sibTrans" cxnId="{E5801D17-016B-4D91-9BCF-BD5356EF0BE3}">
      <dgm:prSet/>
      <dgm:spPr/>
      <dgm:t>
        <a:bodyPr/>
        <a:lstStyle/>
        <a:p>
          <a:endParaRPr lang="en-US"/>
        </a:p>
      </dgm:t>
    </dgm:pt>
    <dgm:pt modelId="{81437F89-CF07-4241-959F-3BB0266A1138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514CBDA4-A7A0-4949-8C9A-BCF9516ED5EC}" type="parTrans" cxnId="{3EA0238F-2CA6-4C34-9139-109882E2F0BA}">
      <dgm:prSet/>
      <dgm:spPr/>
      <dgm:t>
        <a:bodyPr/>
        <a:lstStyle/>
        <a:p>
          <a:endParaRPr lang="en-US"/>
        </a:p>
      </dgm:t>
    </dgm:pt>
    <dgm:pt modelId="{7F8A3E5D-CB71-41AC-A3B8-FBA69723E361}" type="sibTrans" cxnId="{3EA0238F-2CA6-4C34-9139-109882E2F0BA}">
      <dgm:prSet/>
      <dgm:spPr/>
      <dgm:t>
        <a:bodyPr/>
        <a:lstStyle/>
        <a:p>
          <a:endParaRPr lang="en-US"/>
        </a:p>
      </dgm:t>
    </dgm:pt>
    <dgm:pt modelId="{58CF868E-D651-43C6-8CC0-4A8014BFDF0E}">
      <dgm:prSet phldrT="[Text]"/>
      <dgm:spPr/>
      <dgm:t>
        <a:bodyPr/>
        <a:lstStyle/>
        <a:p>
          <a:r>
            <a:rPr lang="en-US" dirty="0"/>
            <a:t>Online study using Survey Monkey platform. </a:t>
          </a:r>
        </a:p>
      </dgm:t>
    </dgm:pt>
    <dgm:pt modelId="{C54C4738-F2AD-411D-90A0-CA01732BCA88}" type="parTrans" cxnId="{7BAFA3D7-5A7F-45CB-81BA-6E53460CCBE3}">
      <dgm:prSet/>
      <dgm:spPr/>
      <dgm:t>
        <a:bodyPr/>
        <a:lstStyle/>
        <a:p>
          <a:endParaRPr lang="en-US"/>
        </a:p>
      </dgm:t>
    </dgm:pt>
    <dgm:pt modelId="{F4003CB1-0A34-4667-8776-EB227CB9289A}" type="sibTrans" cxnId="{7BAFA3D7-5A7F-45CB-81BA-6E53460CCBE3}">
      <dgm:prSet/>
      <dgm:spPr/>
      <dgm:t>
        <a:bodyPr/>
        <a:lstStyle/>
        <a:p>
          <a:endParaRPr lang="en-US"/>
        </a:p>
      </dgm:t>
    </dgm:pt>
    <dgm:pt modelId="{A2074E7B-A9BB-4E86-88C8-060B5C977EDB}">
      <dgm:prSet/>
      <dgm:spPr/>
      <dgm:t>
        <a:bodyPr/>
        <a:lstStyle/>
        <a:p>
          <a:r>
            <a:rPr lang="en-US" dirty="0"/>
            <a:t>Determine the ways local churches are adapting</a:t>
          </a:r>
        </a:p>
      </dgm:t>
    </dgm:pt>
    <dgm:pt modelId="{B43C7EA6-7406-45CE-9A5B-21529B6321D1}" type="parTrans" cxnId="{5C283BCE-EBBD-4926-BC01-1A95727867EF}">
      <dgm:prSet/>
      <dgm:spPr/>
      <dgm:t>
        <a:bodyPr/>
        <a:lstStyle/>
        <a:p>
          <a:endParaRPr lang="en-US"/>
        </a:p>
      </dgm:t>
    </dgm:pt>
    <dgm:pt modelId="{3C440780-0148-4F8A-991E-97361ED32285}" type="sibTrans" cxnId="{5C283BCE-EBBD-4926-BC01-1A95727867EF}">
      <dgm:prSet/>
      <dgm:spPr/>
      <dgm:t>
        <a:bodyPr/>
        <a:lstStyle/>
        <a:p>
          <a:endParaRPr lang="en-US"/>
        </a:p>
      </dgm:t>
    </dgm:pt>
    <dgm:pt modelId="{F3A86AD1-12C4-4F2C-8262-4E00469244F9}">
      <dgm:prSet/>
      <dgm:spPr/>
      <dgm:t>
        <a:bodyPr/>
        <a:lstStyle/>
        <a:p>
          <a:r>
            <a:rPr lang="en-US" dirty="0"/>
            <a:t>Identify interest in resources and tools to support local church adaptation</a:t>
          </a:r>
          <a:endParaRPr lang="en-US" u="sng" dirty="0"/>
        </a:p>
      </dgm:t>
    </dgm:pt>
    <dgm:pt modelId="{0387AD17-4654-4261-8DC4-D8C8C1A7CCF5}" type="parTrans" cxnId="{087532D1-4C75-4BFA-BAE1-53D83B50FC0A}">
      <dgm:prSet/>
      <dgm:spPr/>
      <dgm:t>
        <a:bodyPr/>
        <a:lstStyle/>
        <a:p>
          <a:endParaRPr lang="en-US"/>
        </a:p>
      </dgm:t>
    </dgm:pt>
    <dgm:pt modelId="{CF673906-0A16-4C2D-B917-688CEDB8B2B4}" type="sibTrans" cxnId="{087532D1-4C75-4BFA-BAE1-53D83B50FC0A}">
      <dgm:prSet/>
      <dgm:spPr/>
      <dgm:t>
        <a:bodyPr/>
        <a:lstStyle/>
        <a:p>
          <a:endParaRPr lang="en-US"/>
        </a:p>
      </dgm:t>
    </dgm:pt>
    <dgm:pt modelId="{D181852B-4D84-4E1B-8273-5491376217C9}">
      <dgm:prSet phldrT="[Text]"/>
      <dgm:spPr/>
      <dgm:t>
        <a:bodyPr/>
        <a:lstStyle/>
        <a:p>
          <a:r>
            <a:rPr lang="en-US" dirty="0"/>
            <a:t>Convenience sample of pastors and laity leaders targeting pastor and church office emails using internal database.</a:t>
          </a:r>
        </a:p>
      </dgm:t>
    </dgm:pt>
    <dgm:pt modelId="{54F761A1-C1C4-4AA2-984A-6606975183EA}" type="parTrans" cxnId="{FBC09D01-A420-4799-88EA-83DC758B3764}">
      <dgm:prSet/>
      <dgm:spPr/>
      <dgm:t>
        <a:bodyPr/>
        <a:lstStyle/>
        <a:p>
          <a:endParaRPr lang="en-US"/>
        </a:p>
      </dgm:t>
    </dgm:pt>
    <dgm:pt modelId="{A399B3AA-0F8E-4DCB-9EE8-BA82729C1650}" type="sibTrans" cxnId="{FBC09D01-A420-4799-88EA-83DC758B3764}">
      <dgm:prSet/>
      <dgm:spPr/>
      <dgm:t>
        <a:bodyPr/>
        <a:lstStyle/>
        <a:p>
          <a:endParaRPr lang="en-US"/>
        </a:p>
      </dgm:t>
    </dgm:pt>
    <dgm:pt modelId="{C857F676-738D-47D0-BFD5-D714367D7EAC}" type="pres">
      <dgm:prSet presAssocID="{D64A5298-BC1E-47B0-AEA0-AC0B9C9DEB27}" presName="Name0" presStyleCnt="0">
        <dgm:presLayoutVars>
          <dgm:dir/>
          <dgm:animLvl val="lvl"/>
          <dgm:resizeHandles val="exact"/>
        </dgm:presLayoutVars>
      </dgm:prSet>
      <dgm:spPr/>
    </dgm:pt>
    <dgm:pt modelId="{966FC18E-4453-4FF9-80B4-C4F593301575}" type="pres">
      <dgm:prSet presAssocID="{8AEC4E9C-EDD8-4A17-9511-EE74A5222636}" presName="composite" presStyleCnt="0"/>
      <dgm:spPr/>
    </dgm:pt>
    <dgm:pt modelId="{3A45661A-B0D5-4E23-A37C-DBB5BF7B9EE5}" type="pres">
      <dgm:prSet presAssocID="{8AEC4E9C-EDD8-4A17-9511-EE74A522263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3449FE3-6AC8-469D-94E7-4FCB317C1598}" type="pres">
      <dgm:prSet presAssocID="{8AEC4E9C-EDD8-4A17-9511-EE74A5222636}" presName="desTx" presStyleLbl="alignAccFollowNode1" presStyleIdx="0" presStyleCnt="3">
        <dgm:presLayoutVars>
          <dgm:bulletEnabled val="1"/>
        </dgm:presLayoutVars>
      </dgm:prSet>
      <dgm:spPr/>
    </dgm:pt>
    <dgm:pt modelId="{F09921F4-29C8-4AAF-AEBE-854E7F2C93A0}" type="pres">
      <dgm:prSet presAssocID="{9693CEA2-5DCD-4364-AADA-A25F06570FAF}" presName="space" presStyleCnt="0"/>
      <dgm:spPr/>
    </dgm:pt>
    <dgm:pt modelId="{155E7DF0-29B8-443D-9C6F-E53D77CBFFE8}" type="pres">
      <dgm:prSet presAssocID="{DA6B7354-A1CD-409C-86DA-BF7DAEF206DB}" presName="composite" presStyleCnt="0"/>
      <dgm:spPr/>
    </dgm:pt>
    <dgm:pt modelId="{C76D3375-16C2-4026-8A46-23E0D226456C}" type="pres">
      <dgm:prSet presAssocID="{DA6B7354-A1CD-409C-86DA-BF7DAEF206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AE9D7A5-1A51-4177-A919-5D89123C7750}" type="pres">
      <dgm:prSet presAssocID="{DA6B7354-A1CD-409C-86DA-BF7DAEF206DB}" presName="desTx" presStyleLbl="alignAccFollowNode1" presStyleIdx="1" presStyleCnt="3">
        <dgm:presLayoutVars>
          <dgm:bulletEnabled val="1"/>
        </dgm:presLayoutVars>
      </dgm:prSet>
      <dgm:spPr/>
    </dgm:pt>
    <dgm:pt modelId="{68DABD43-2877-4285-B5BF-EC01035613F8}" type="pres">
      <dgm:prSet presAssocID="{02862D92-A01A-499A-9ABF-1E678CB5C51E}" presName="space" presStyleCnt="0"/>
      <dgm:spPr/>
    </dgm:pt>
    <dgm:pt modelId="{4D6953B6-20CF-4B3C-8E0C-62E5FB033E18}" type="pres">
      <dgm:prSet presAssocID="{81437F89-CF07-4241-959F-3BB0266A1138}" presName="composite" presStyleCnt="0"/>
      <dgm:spPr/>
    </dgm:pt>
    <dgm:pt modelId="{BA72F93C-BC60-400D-99C8-00A7F6E9875F}" type="pres">
      <dgm:prSet presAssocID="{81437F89-CF07-4241-959F-3BB0266A113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83427DA-C63A-4E5E-9673-93C7AA89123A}" type="pres">
      <dgm:prSet presAssocID="{81437F89-CF07-4241-959F-3BB0266A113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BC09D01-A420-4799-88EA-83DC758B3764}" srcId="{81437F89-CF07-4241-959F-3BB0266A1138}" destId="{D181852B-4D84-4E1B-8273-5491376217C9}" srcOrd="1" destOrd="0" parTransId="{54F761A1-C1C4-4AA2-984A-6606975183EA}" sibTransId="{A399B3AA-0F8E-4DCB-9EE8-BA82729C1650}"/>
    <dgm:cxn modelId="{0ADF8713-D62D-497B-BD51-BE02E46AEA1B}" type="presOf" srcId="{8AEC4E9C-EDD8-4A17-9511-EE74A5222636}" destId="{3A45661A-B0D5-4E23-A37C-DBB5BF7B9EE5}" srcOrd="0" destOrd="0" presId="urn:microsoft.com/office/officeart/2005/8/layout/hList1"/>
    <dgm:cxn modelId="{BAEA2616-B1E7-4238-8A93-65DC8C88D2D5}" srcId="{8AEC4E9C-EDD8-4A17-9511-EE74A5222636}" destId="{A1F14330-5026-46E4-8D9C-74D00E80A9F7}" srcOrd="0" destOrd="0" parTransId="{0E417F7D-4D6A-4205-9DE1-C8F3DE7438CE}" sibTransId="{FC4C781C-7A23-4890-87E0-35A98ABF1E71}"/>
    <dgm:cxn modelId="{3363CE16-A1B9-424F-A8EE-EAF2BB5972D8}" type="presOf" srcId="{A2074E7B-A9BB-4E86-88C8-060B5C977EDB}" destId="{6AE9D7A5-1A51-4177-A919-5D89123C7750}" srcOrd="0" destOrd="1" presId="urn:microsoft.com/office/officeart/2005/8/layout/hList1"/>
    <dgm:cxn modelId="{E5801D17-016B-4D91-9BCF-BD5356EF0BE3}" srcId="{DA6B7354-A1CD-409C-86DA-BF7DAEF206DB}" destId="{5D9B2958-D221-48AF-AEB6-613B564F791D}" srcOrd="0" destOrd="0" parTransId="{A5FA1E20-ED40-46AA-879E-8EB3D85FBB2C}" sibTransId="{AE2914AD-2510-48FB-8D50-60BA82F1A581}"/>
    <dgm:cxn modelId="{BE736E1C-542A-4988-A840-49056C5FD398}" srcId="{D64A5298-BC1E-47B0-AEA0-AC0B9C9DEB27}" destId="{DA6B7354-A1CD-409C-86DA-BF7DAEF206DB}" srcOrd="1" destOrd="0" parTransId="{5A0C5B97-3021-492F-A6BE-610B3C40735D}" sibTransId="{02862D92-A01A-499A-9ABF-1E678CB5C51E}"/>
    <dgm:cxn modelId="{EF4B6C22-6872-487E-A689-8B53369EEA13}" type="presOf" srcId="{F3A86AD1-12C4-4F2C-8262-4E00469244F9}" destId="{6AE9D7A5-1A51-4177-A919-5D89123C7750}" srcOrd="0" destOrd="2" presId="urn:microsoft.com/office/officeart/2005/8/layout/hList1"/>
    <dgm:cxn modelId="{4860C03B-F8FE-4098-AA34-4152A1D55E75}" type="presOf" srcId="{A1F14330-5026-46E4-8D9C-74D00E80A9F7}" destId="{63449FE3-6AC8-469D-94E7-4FCB317C1598}" srcOrd="0" destOrd="0" presId="urn:microsoft.com/office/officeart/2005/8/layout/hList1"/>
    <dgm:cxn modelId="{32B8273F-7FA6-4303-A190-3889B844AF8E}" type="presOf" srcId="{81437F89-CF07-4241-959F-3BB0266A1138}" destId="{BA72F93C-BC60-400D-99C8-00A7F6E9875F}" srcOrd="0" destOrd="0" presId="urn:microsoft.com/office/officeart/2005/8/layout/hList1"/>
    <dgm:cxn modelId="{FBAE3E57-42A6-41E6-8E30-21B6C4963E40}" type="presOf" srcId="{5D9B2958-D221-48AF-AEB6-613B564F791D}" destId="{6AE9D7A5-1A51-4177-A919-5D89123C7750}" srcOrd="0" destOrd="0" presId="urn:microsoft.com/office/officeart/2005/8/layout/hList1"/>
    <dgm:cxn modelId="{A0632674-0415-478C-A645-E6F8F68F2EC1}" srcId="{D64A5298-BC1E-47B0-AEA0-AC0B9C9DEB27}" destId="{8AEC4E9C-EDD8-4A17-9511-EE74A5222636}" srcOrd="0" destOrd="0" parTransId="{E9D377E8-0A32-4A57-ABE2-E964CF833102}" sibTransId="{9693CEA2-5DCD-4364-AADA-A25F06570FAF}"/>
    <dgm:cxn modelId="{C4F5EC7E-C68D-4F73-ACBF-8D2B3337F23B}" type="presOf" srcId="{DA6B7354-A1CD-409C-86DA-BF7DAEF206DB}" destId="{C76D3375-16C2-4026-8A46-23E0D226456C}" srcOrd="0" destOrd="0" presId="urn:microsoft.com/office/officeart/2005/8/layout/hList1"/>
    <dgm:cxn modelId="{3EA0238F-2CA6-4C34-9139-109882E2F0BA}" srcId="{D64A5298-BC1E-47B0-AEA0-AC0B9C9DEB27}" destId="{81437F89-CF07-4241-959F-3BB0266A1138}" srcOrd="2" destOrd="0" parTransId="{514CBDA4-A7A0-4949-8C9A-BCF9516ED5EC}" sibTransId="{7F8A3E5D-CB71-41AC-A3B8-FBA69723E361}"/>
    <dgm:cxn modelId="{1629129E-3369-4771-9265-962E812B5439}" type="presOf" srcId="{58CF868E-D651-43C6-8CC0-4A8014BFDF0E}" destId="{083427DA-C63A-4E5E-9673-93C7AA89123A}" srcOrd="0" destOrd="0" presId="urn:microsoft.com/office/officeart/2005/8/layout/hList1"/>
    <dgm:cxn modelId="{5C283BCE-EBBD-4926-BC01-1A95727867EF}" srcId="{DA6B7354-A1CD-409C-86DA-BF7DAEF206DB}" destId="{A2074E7B-A9BB-4E86-88C8-060B5C977EDB}" srcOrd="1" destOrd="0" parTransId="{B43C7EA6-7406-45CE-9A5B-21529B6321D1}" sibTransId="{3C440780-0148-4F8A-991E-97361ED32285}"/>
    <dgm:cxn modelId="{087532D1-4C75-4BFA-BAE1-53D83B50FC0A}" srcId="{DA6B7354-A1CD-409C-86DA-BF7DAEF206DB}" destId="{F3A86AD1-12C4-4F2C-8262-4E00469244F9}" srcOrd="2" destOrd="0" parTransId="{0387AD17-4654-4261-8DC4-D8C8C1A7CCF5}" sibTransId="{CF673906-0A16-4C2D-B917-688CEDB8B2B4}"/>
    <dgm:cxn modelId="{7BAFA3D7-5A7F-45CB-81BA-6E53460CCBE3}" srcId="{81437F89-CF07-4241-959F-3BB0266A1138}" destId="{58CF868E-D651-43C6-8CC0-4A8014BFDF0E}" srcOrd="0" destOrd="0" parTransId="{C54C4738-F2AD-411D-90A0-CA01732BCA88}" sibTransId="{F4003CB1-0A34-4667-8776-EB227CB9289A}"/>
    <dgm:cxn modelId="{D8ED57F9-77A4-438A-AA54-44152E2A831B}" type="presOf" srcId="{D64A5298-BC1E-47B0-AEA0-AC0B9C9DEB27}" destId="{C857F676-738D-47D0-BFD5-D714367D7EAC}" srcOrd="0" destOrd="0" presId="urn:microsoft.com/office/officeart/2005/8/layout/hList1"/>
    <dgm:cxn modelId="{F2BE68FE-46CC-4C47-A1A1-8A985BB463A9}" type="presOf" srcId="{D181852B-4D84-4E1B-8273-5491376217C9}" destId="{083427DA-C63A-4E5E-9673-93C7AA89123A}" srcOrd="0" destOrd="1" presId="urn:microsoft.com/office/officeart/2005/8/layout/hList1"/>
    <dgm:cxn modelId="{728D8489-9483-44FB-93AB-D2C0A4444D46}" type="presParOf" srcId="{C857F676-738D-47D0-BFD5-D714367D7EAC}" destId="{966FC18E-4453-4FF9-80B4-C4F593301575}" srcOrd="0" destOrd="0" presId="urn:microsoft.com/office/officeart/2005/8/layout/hList1"/>
    <dgm:cxn modelId="{31CEC212-2087-438C-B2B1-905611774D1F}" type="presParOf" srcId="{966FC18E-4453-4FF9-80B4-C4F593301575}" destId="{3A45661A-B0D5-4E23-A37C-DBB5BF7B9EE5}" srcOrd="0" destOrd="0" presId="urn:microsoft.com/office/officeart/2005/8/layout/hList1"/>
    <dgm:cxn modelId="{66F95B06-F576-4924-B5DA-8B94BFC8366C}" type="presParOf" srcId="{966FC18E-4453-4FF9-80B4-C4F593301575}" destId="{63449FE3-6AC8-469D-94E7-4FCB317C1598}" srcOrd="1" destOrd="0" presId="urn:microsoft.com/office/officeart/2005/8/layout/hList1"/>
    <dgm:cxn modelId="{E9D3989A-3389-43D9-921B-83F218212E65}" type="presParOf" srcId="{C857F676-738D-47D0-BFD5-D714367D7EAC}" destId="{F09921F4-29C8-4AAF-AEBE-854E7F2C93A0}" srcOrd="1" destOrd="0" presId="urn:microsoft.com/office/officeart/2005/8/layout/hList1"/>
    <dgm:cxn modelId="{A5898B72-1171-44D2-B868-B40D4DCC6FBD}" type="presParOf" srcId="{C857F676-738D-47D0-BFD5-D714367D7EAC}" destId="{155E7DF0-29B8-443D-9C6F-E53D77CBFFE8}" srcOrd="2" destOrd="0" presId="urn:microsoft.com/office/officeart/2005/8/layout/hList1"/>
    <dgm:cxn modelId="{CA354DBA-AFC5-4A4A-A3A0-C7D1A91075F7}" type="presParOf" srcId="{155E7DF0-29B8-443D-9C6F-E53D77CBFFE8}" destId="{C76D3375-16C2-4026-8A46-23E0D226456C}" srcOrd="0" destOrd="0" presId="urn:microsoft.com/office/officeart/2005/8/layout/hList1"/>
    <dgm:cxn modelId="{FA5FE1D9-B846-43C2-A7D7-CE086D064A7E}" type="presParOf" srcId="{155E7DF0-29B8-443D-9C6F-E53D77CBFFE8}" destId="{6AE9D7A5-1A51-4177-A919-5D89123C7750}" srcOrd="1" destOrd="0" presId="urn:microsoft.com/office/officeart/2005/8/layout/hList1"/>
    <dgm:cxn modelId="{2CEB0B6B-EC4C-4A07-8F3B-7E260853E09A}" type="presParOf" srcId="{C857F676-738D-47D0-BFD5-D714367D7EAC}" destId="{68DABD43-2877-4285-B5BF-EC01035613F8}" srcOrd="3" destOrd="0" presId="urn:microsoft.com/office/officeart/2005/8/layout/hList1"/>
    <dgm:cxn modelId="{F6A0BF47-11BD-42B2-8E4C-84D0FBD8FE23}" type="presParOf" srcId="{C857F676-738D-47D0-BFD5-D714367D7EAC}" destId="{4D6953B6-20CF-4B3C-8E0C-62E5FB033E18}" srcOrd="4" destOrd="0" presId="urn:microsoft.com/office/officeart/2005/8/layout/hList1"/>
    <dgm:cxn modelId="{C1DD2CAF-5280-4E6C-9C05-1A9880D013D2}" type="presParOf" srcId="{4D6953B6-20CF-4B3C-8E0C-62E5FB033E18}" destId="{BA72F93C-BC60-400D-99C8-00A7F6E9875F}" srcOrd="0" destOrd="0" presId="urn:microsoft.com/office/officeart/2005/8/layout/hList1"/>
    <dgm:cxn modelId="{82A24D04-0B5A-4E4B-94E9-973B410138E6}" type="presParOf" srcId="{4D6953B6-20CF-4B3C-8E0C-62E5FB033E18}" destId="{083427DA-C63A-4E5E-9673-93C7AA8912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9DAE3-C830-43B5-B3B2-ABAB055B12C3}">
      <dsp:nvSpPr>
        <dsp:cNvPr id="0" name=""/>
        <dsp:cNvSpPr/>
      </dsp:nvSpPr>
      <dsp:spPr>
        <a:xfrm>
          <a:off x="0" y="377145"/>
          <a:ext cx="704734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2AEE3-C498-446A-A27E-2701659E15A2}">
      <dsp:nvSpPr>
        <dsp:cNvPr id="0" name=""/>
        <dsp:cNvSpPr/>
      </dsp:nvSpPr>
      <dsp:spPr>
        <a:xfrm>
          <a:off x="352367" y="8145"/>
          <a:ext cx="4933141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61" tIns="0" rIns="18646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Project Owners</a:t>
          </a:r>
        </a:p>
      </dsp:txBody>
      <dsp:txXfrm>
        <a:off x="388393" y="44171"/>
        <a:ext cx="4861089" cy="665948"/>
      </dsp:txXfrm>
    </dsp:sp>
    <dsp:sp modelId="{80E685E1-9285-4599-B3CA-46DA9F57BC3C}">
      <dsp:nvSpPr>
        <dsp:cNvPr id="0" name=""/>
        <dsp:cNvSpPr/>
      </dsp:nvSpPr>
      <dsp:spPr>
        <a:xfrm>
          <a:off x="0" y="1511145"/>
          <a:ext cx="704734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D966A-2350-46C4-A981-41000A7DAD4C}">
      <dsp:nvSpPr>
        <dsp:cNvPr id="0" name=""/>
        <dsp:cNvSpPr/>
      </dsp:nvSpPr>
      <dsp:spPr>
        <a:xfrm>
          <a:off x="352367" y="1142145"/>
          <a:ext cx="4933141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61" tIns="0" rIns="18646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Study Details</a:t>
          </a:r>
        </a:p>
      </dsp:txBody>
      <dsp:txXfrm>
        <a:off x="388393" y="1178171"/>
        <a:ext cx="4861089" cy="665948"/>
      </dsp:txXfrm>
    </dsp:sp>
    <dsp:sp modelId="{4F963008-08FD-4790-958F-35BE36B975EF}">
      <dsp:nvSpPr>
        <dsp:cNvPr id="0" name=""/>
        <dsp:cNvSpPr/>
      </dsp:nvSpPr>
      <dsp:spPr>
        <a:xfrm>
          <a:off x="0" y="2645145"/>
          <a:ext cx="704734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0B12F-87E7-438E-909C-08D693F6ABBD}">
      <dsp:nvSpPr>
        <dsp:cNvPr id="0" name=""/>
        <dsp:cNvSpPr/>
      </dsp:nvSpPr>
      <dsp:spPr>
        <a:xfrm>
          <a:off x="352367" y="2276145"/>
          <a:ext cx="4933141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61" tIns="0" rIns="18646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Topline Data</a:t>
          </a:r>
        </a:p>
      </dsp:txBody>
      <dsp:txXfrm>
        <a:off x="388393" y="2312171"/>
        <a:ext cx="4861089" cy="665948"/>
      </dsp:txXfrm>
    </dsp:sp>
    <dsp:sp modelId="{42B15CF1-1745-4959-A99E-772AEA36F408}">
      <dsp:nvSpPr>
        <dsp:cNvPr id="0" name=""/>
        <dsp:cNvSpPr/>
      </dsp:nvSpPr>
      <dsp:spPr>
        <a:xfrm>
          <a:off x="0" y="3779145"/>
          <a:ext cx="704734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E43C5-ADA3-43F0-A3E8-3A42C6148D3B}">
      <dsp:nvSpPr>
        <dsp:cNvPr id="0" name=""/>
        <dsp:cNvSpPr/>
      </dsp:nvSpPr>
      <dsp:spPr>
        <a:xfrm>
          <a:off x="352367" y="3410145"/>
          <a:ext cx="4933141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61" tIns="0" rIns="18646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Detailed Data </a:t>
          </a:r>
        </a:p>
      </dsp:txBody>
      <dsp:txXfrm>
        <a:off x="388393" y="3446171"/>
        <a:ext cx="4861089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A2925-C9D9-4A54-B37B-68E916CA74A0}">
      <dsp:nvSpPr>
        <dsp:cNvPr id="0" name=""/>
        <dsp:cNvSpPr/>
      </dsp:nvSpPr>
      <dsp:spPr>
        <a:xfrm>
          <a:off x="0" y="0"/>
          <a:ext cx="1577127" cy="426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Jennifer Rodia,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Chief Communications Officer</a:t>
          </a:r>
        </a:p>
      </dsp:txBody>
      <dsp:txXfrm>
        <a:off x="0" y="1704109"/>
        <a:ext cx="1577127" cy="1704109"/>
      </dsp:txXfrm>
    </dsp:sp>
    <dsp:sp modelId="{29C17FA2-CC2A-492B-8983-1A1675D779EF}">
      <dsp:nvSpPr>
        <dsp:cNvPr id="0" name=""/>
        <dsp:cNvSpPr/>
      </dsp:nvSpPr>
      <dsp:spPr>
        <a:xfrm>
          <a:off x="79228" y="255616"/>
          <a:ext cx="1418670" cy="14186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E1005-0A79-4AEC-9849-BF2CA547CED7}">
      <dsp:nvSpPr>
        <dsp:cNvPr id="0" name=""/>
        <dsp:cNvSpPr/>
      </dsp:nvSpPr>
      <dsp:spPr>
        <a:xfrm>
          <a:off x="1624440" y="0"/>
          <a:ext cx="1577127" cy="426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Tyrus Sturgis,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Director, Leader Communications</a:t>
          </a:r>
        </a:p>
      </dsp:txBody>
      <dsp:txXfrm>
        <a:off x="1624440" y="1704109"/>
        <a:ext cx="1577127" cy="1704109"/>
      </dsp:txXfrm>
    </dsp:sp>
    <dsp:sp modelId="{C76A9CE6-1531-4D57-8D94-8A2AD5BEFF3A}">
      <dsp:nvSpPr>
        <dsp:cNvPr id="0" name=""/>
        <dsp:cNvSpPr/>
      </dsp:nvSpPr>
      <dsp:spPr>
        <a:xfrm>
          <a:off x="1703669" y="255616"/>
          <a:ext cx="1418670" cy="141867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BDC44-808C-4F93-B267-D9BFF1EE0BB7}">
      <dsp:nvSpPr>
        <dsp:cNvPr id="0" name=""/>
        <dsp:cNvSpPr/>
      </dsp:nvSpPr>
      <dsp:spPr>
        <a:xfrm>
          <a:off x="3248881" y="0"/>
          <a:ext cx="1577127" cy="426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Jeremy Brown,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Director, Communications Training &amp; Development</a:t>
          </a:r>
        </a:p>
      </dsp:txBody>
      <dsp:txXfrm>
        <a:off x="3248881" y="1704109"/>
        <a:ext cx="1577127" cy="1704109"/>
      </dsp:txXfrm>
    </dsp:sp>
    <dsp:sp modelId="{E76CE820-AFBB-4C5B-A481-2DCE3569D609}">
      <dsp:nvSpPr>
        <dsp:cNvPr id="0" name=""/>
        <dsp:cNvSpPr/>
      </dsp:nvSpPr>
      <dsp:spPr>
        <a:xfrm>
          <a:off x="3328110" y="255616"/>
          <a:ext cx="1418670" cy="141867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C76CC-7581-43B6-B04B-78EF0F080110}">
      <dsp:nvSpPr>
        <dsp:cNvPr id="0" name=""/>
        <dsp:cNvSpPr/>
      </dsp:nvSpPr>
      <dsp:spPr>
        <a:xfrm>
          <a:off x="4873322" y="0"/>
          <a:ext cx="1577127" cy="426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Poonam Patodia,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Chief Marketing Officer</a:t>
          </a:r>
        </a:p>
      </dsp:txBody>
      <dsp:txXfrm>
        <a:off x="4873322" y="1704109"/>
        <a:ext cx="1577127" cy="1704109"/>
      </dsp:txXfrm>
    </dsp:sp>
    <dsp:sp modelId="{0E1ABA91-FE33-45A9-9E0C-0EB03E20510E}">
      <dsp:nvSpPr>
        <dsp:cNvPr id="0" name=""/>
        <dsp:cNvSpPr/>
      </dsp:nvSpPr>
      <dsp:spPr>
        <a:xfrm>
          <a:off x="4952551" y="255616"/>
          <a:ext cx="1418670" cy="141867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FBB73-09FF-4D03-BCED-D30D53F2AD05}">
      <dsp:nvSpPr>
        <dsp:cNvPr id="0" name=""/>
        <dsp:cNvSpPr/>
      </dsp:nvSpPr>
      <dsp:spPr>
        <a:xfrm>
          <a:off x="6497763" y="0"/>
          <a:ext cx="1577127" cy="426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Linda Bruner,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Senior Manager, Connectional Giving Marketing</a:t>
          </a:r>
        </a:p>
      </dsp:txBody>
      <dsp:txXfrm>
        <a:off x="6497763" y="1704109"/>
        <a:ext cx="1577127" cy="1704109"/>
      </dsp:txXfrm>
    </dsp:sp>
    <dsp:sp modelId="{4CC1055F-04FA-4CA0-A197-9AF38F052E0A}">
      <dsp:nvSpPr>
        <dsp:cNvPr id="0" name=""/>
        <dsp:cNvSpPr/>
      </dsp:nvSpPr>
      <dsp:spPr>
        <a:xfrm>
          <a:off x="6576991" y="255616"/>
          <a:ext cx="1418670" cy="141867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C91BA-788C-46D8-AC6B-D932E21B5B13}">
      <dsp:nvSpPr>
        <dsp:cNvPr id="0" name=""/>
        <dsp:cNvSpPr/>
      </dsp:nvSpPr>
      <dsp:spPr>
        <a:xfrm>
          <a:off x="322995" y="3408218"/>
          <a:ext cx="7428899" cy="6390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5661A-B0D5-4E23-A37C-DBB5BF7B9EE5}">
      <dsp:nvSpPr>
        <dsp:cNvPr id="0" name=""/>
        <dsp:cNvSpPr/>
      </dsp:nvSpPr>
      <dsp:spPr>
        <a:xfrm>
          <a:off x="2453" y="88249"/>
          <a:ext cx="2392073" cy="655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Background</a:t>
          </a:r>
        </a:p>
      </dsp:txBody>
      <dsp:txXfrm>
        <a:off x="2453" y="88249"/>
        <a:ext cx="2392073" cy="655409"/>
      </dsp:txXfrm>
    </dsp:sp>
    <dsp:sp modelId="{63449FE3-6AC8-469D-94E7-4FCB317C1598}">
      <dsp:nvSpPr>
        <dsp:cNvPr id="0" name=""/>
        <dsp:cNvSpPr/>
      </dsp:nvSpPr>
      <dsp:spPr>
        <a:xfrm>
          <a:off x="2453" y="743658"/>
          <a:ext cx="2392073" cy="36084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Research team proposed a study to measure the impact of COVID-19 on United Methodist churches.</a:t>
          </a:r>
        </a:p>
      </dsp:txBody>
      <dsp:txXfrm>
        <a:off x="2453" y="743658"/>
        <a:ext cx="2392073" cy="3608474"/>
      </dsp:txXfrm>
    </dsp:sp>
    <dsp:sp modelId="{C76D3375-16C2-4026-8A46-23E0D226456C}">
      <dsp:nvSpPr>
        <dsp:cNvPr id="0" name=""/>
        <dsp:cNvSpPr/>
      </dsp:nvSpPr>
      <dsp:spPr>
        <a:xfrm>
          <a:off x="2729417" y="88249"/>
          <a:ext cx="2392073" cy="655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Research Objectives</a:t>
          </a:r>
        </a:p>
      </dsp:txBody>
      <dsp:txXfrm>
        <a:off x="2729417" y="88249"/>
        <a:ext cx="2392073" cy="655409"/>
      </dsp:txXfrm>
    </dsp:sp>
    <dsp:sp modelId="{6AE9D7A5-1A51-4177-A919-5D89123C7750}">
      <dsp:nvSpPr>
        <dsp:cNvPr id="0" name=""/>
        <dsp:cNvSpPr/>
      </dsp:nvSpPr>
      <dsp:spPr>
        <a:xfrm>
          <a:off x="2729417" y="743658"/>
          <a:ext cx="2392073" cy="36084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Assess the impact of the coronavirus on local church activity levels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Determine the ways local churches are adapting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 interest in resources and tools to support local church adaptation</a:t>
          </a:r>
          <a:endParaRPr lang="en-US" sz="1800" u="sng" kern="1200" dirty="0"/>
        </a:p>
      </dsp:txBody>
      <dsp:txXfrm>
        <a:off x="2729417" y="743658"/>
        <a:ext cx="2392073" cy="3608474"/>
      </dsp:txXfrm>
    </dsp:sp>
    <dsp:sp modelId="{BA72F93C-BC60-400D-99C8-00A7F6E9875F}">
      <dsp:nvSpPr>
        <dsp:cNvPr id="0" name=""/>
        <dsp:cNvSpPr/>
      </dsp:nvSpPr>
      <dsp:spPr>
        <a:xfrm>
          <a:off x="5456381" y="88249"/>
          <a:ext cx="2392073" cy="655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Methodology</a:t>
          </a:r>
        </a:p>
      </dsp:txBody>
      <dsp:txXfrm>
        <a:off x="5456381" y="88249"/>
        <a:ext cx="2392073" cy="655409"/>
      </dsp:txXfrm>
    </dsp:sp>
    <dsp:sp modelId="{083427DA-C63A-4E5E-9673-93C7AA89123A}">
      <dsp:nvSpPr>
        <dsp:cNvPr id="0" name=""/>
        <dsp:cNvSpPr/>
      </dsp:nvSpPr>
      <dsp:spPr>
        <a:xfrm>
          <a:off x="5456381" y="743658"/>
          <a:ext cx="2392073" cy="36084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Online study using Survey Monkey platform.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Convenience sample of pastors and laity leaders targeting pastor and church office emails using internal database.</a:t>
          </a:r>
        </a:p>
      </dsp:txBody>
      <dsp:txXfrm>
        <a:off x="5456381" y="743658"/>
        <a:ext cx="2392073" cy="3608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lIns="93264" tIns="93264" rIns="93264" bIns="93264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88488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lIns="93264" tIns="93264" rIns="93264" bIns="93264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2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4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3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7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148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083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884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52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0226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768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900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9752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Picture 6" descr="UMCOM_presentation_ba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5" y="6211468"/>
            <a:ext cx="8568600" cy="355299"/>
          </a:xfrm>
          <a:prstGeom prst="rect">
            <a:avLst/>
          </a:prstGeom>
        </p:spPr>
      </p:pic>
      <p:pic>
        <p:nvPicPr>
          <p:cNvPr id="8" name="Picture 7" descr="UMCOM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21" y="6211467"/>
            <a:ext cx="1039275" cy="355299"/>
          </a:xfrm>
          <a:prstGeom prst="rect">
            <a:avLst/>
          </a:prstGeom>
        </p:spPr>
      </p:pic>
      <p:sp>
        <p:nvSpPr>
          <p:cNvPr id="9" name="Shape 10"/>
          <p:cNvSpPr txBox="1">
            <a:spLocks noGrp="1"/>
          </p:cNvSpPr>
          <p:nvPr>
            <p:ph type="ctrTitle" hasCustomPrompt="1"/>
          </p:nvPr>
        </p:nvSpPr>
        <p:spPr>
          <a:xfrm>
            <a:off x="311708" y="578700"/>
            <a:ext cx="8520600" cy="85197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3979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#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54" descr="UMCOM_titleblock.pn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2525" y="175500"/>
            <a:ext cx="8530925" cy="4265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2524" y="5024802"/>
            <a:ext cx="85309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70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0696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#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61" descr="UMCOM_presentation_titlebox2.pn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7587" y="417950"/>
            <a:ext cx="8565598" cy="359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13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887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343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953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405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684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69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605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08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00" r:id="rId18"/>
    <p:sldLayoutId id="2147483660" r:id="rId19"/>
    <p:sldLayoutId id="2147483661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niedringhaus@umcom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mailto:tfaust@umcom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Impact of COVID19 on United </a:t>
            </a:r>
            <a:r>
              <a:rPr lang="en-US" b="1" dirty="0" err="1"/>
              <a:t>methodist</a:t>
            </a:r>
            <a:r>
              <a:rPr lang="en-US" b="1" dirty="0"/>
              <a:t> Churches Study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4555068"/>
            <a:ext cx="4954250" cy="1913466"/>
          </a:xfrm>
        </p:spPr>
        <p:txBody>
          <a:bodyPr anchor="b"/>
          <a:lstStyle/>
          <a:p>
            <a:r>
              <a:rPr lang="en-US" i="1" dirty="0"/>
              <a:t>March 31, 2020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What is your church's average weekly attendance?  If you serve more than one church, please respond for the larger or largest of the churches.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707529"/>
              </p:ext>
            </p:extLst>
          </p:nvPr>
        </p:nvGraphicFramePr>
        <p:xfrm>
          <a:off x="533400" y="533400"/>
          <a:ext cx="6554788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74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How would you describe the area around your church?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377761"/>
              </p:ext>
            </p:extLst>
          </p:nvPr>
        </p:nvGraphicFramePr>
        <p:xfrm>
          <a:off x="533400" y="533400"/>
          <a:ext cx="6554788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06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Prior to the spread of coronavirus in the United States, which of the following activities did your church undertake on a weekly basis? Please indicate all that apply.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91928"/>
              </p:ext>
            </p:extLst>
          </p:nvPr>
        </p:nvGraphicFramePr>
        <p:xfrm>
          <a:off x="166255" y="533400"/>
          <a:ext cx="8913089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14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Which best describes your current approach to worship?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955027"/>
              </p:ext>
            </p:extLst>
          </p:nvPr>
        </p:nvGraphicFramePr>
        <p:xfrm>
          <a:off x="157019" y="533400"/>
          <a:ext cx="8719126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90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What influenced your current approach to worship? (Indicate all that apply)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44714"/>
              </p:ext>
            </p:extLst>
          </p:nvPr>
        </p:nvGraphicFramePr>
        <p:xfrm>
          <a:off x="83127" y="533400"/>
          <a:ext cx="9060873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99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Which best describes your future plans for worship?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201433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74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If you are using livestreaming or online worship, where are you streaming?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793858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19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What are you finding to be the biggest obstacles to online worship?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310261"/>
              </p:ext>
            </p:extLst>
          </p:nvPr>
        </p:nvGraphicFramePr>
        <p:xfrm>
          <a:off x="129309" y="533400"/>
          <a:ext cx="8922327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73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What is the current status of your small groups or Church School classes?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26800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43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What is the current status of onsite services to the children and youth, e.g. daycare, day school, BSA?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80063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45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672" y="4856017"/>
            <a:ext cx="6554867" cy="1524000"/>
          </a:xfrm>
        </p:spPr>
        <p:txBody>
          <a:bodyPr>
            <a:normAutofit/>
          </a:bodyPr>
          <a:lstStyle/>
          <a:p>
            <a:r>
              <a:rPr lang="en-US" sz="3600" dirty="0"/>
              <a:t>Table of Contents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7245172"/>
              </p:ext>
            </p:extLst>
          </p:nvPr>
        </p:nvGraphicFramePr>
        <p:xfrm>
          <a:off x="277090" y="431799"/>
          <a:ext cx="7047345" cy="441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2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What is the status of your onsite community service activities?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471436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86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Does your church continue to provide volunteers to community service projects?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318565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50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How prepared is your church financially to face this crisis?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504020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48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Is giving to your church during this crisis, up or down?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04727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604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If down, how much down versus a typical week?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086789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13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Does your church provide parishioners with electronic giving opportunities, e.g. ACH, PayPal, credit cards?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541977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811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As you consider your church's finances during this crisis, which of the following resources, if any, would be of interest to your congregation?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330081"/>
              </p:ext>
            </p:extLst>
          </p:nvPr>
        </p:nvGraphicFramePr>
        <p:xfrm>
          <a:off x="533399" y="533400"/>
          <a:ext cx="816725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949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Going forward, what resources do you or your church need to adjust to the coronavirus crisis?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766985"/>
              </p:ext>
            </p:extLst>
          </p:nvPr>
        </p:nvGraphicFramePr>
        <p:xfrm>
          <a:off x="110837" y="533400"/>
          <a:ext cx="8903854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970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 descr="C:\Users\tfaust\Desktop\UMCOM\2017\Presentations\Research Signature\UMCom_ResearchFoot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786909"/>
            <a:ext cx="5156200" cy="979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510" y="-83128"/>
            <a:ext cx="3724564" cy="37676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Chuck Niedringhaus</a:t>
            </a:r>
          </a:p>
          <a:p>
            <a:pPr marL="0" indent="0">
              <a:buNone/>
            </a:pPr>
            <a:r>
              <a:rPr lang="en-US" dirty="0"/>
              <a:t>Director, Marketing Research &amp; Agency Evaluation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cniedringhaus@umcom.org</a:t>
            </a:r>
            <a:r>
              <a:rPr lang="en-US" dirty="0"/>
              <a:t>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153892" y="-230904"/>
            <a:ext cx="3724564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b="1" dirty="0"/>
              <a:t>Teresa Faust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dirty="0"/>
              <a:t>Senior Manager, Research &amp; Metrics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dirty="0">
                <a:hlinkClick r:id="rId4"/>
              </a:rPr>
              <a:t>tfaust@umcom.org</a:t>
            </a:r>
            <a:r>
              <a:rPr lang="en-US" dirty="0"/>
              <a:t>  </a:t>
            </a: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53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Project owners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574648"/>
              </p:ext>
            </p:extLst>
          </p:nvPr>
        </p:nvGraphicFramePr>
        <p:xfrm>
          <a:off x="533399" y="533399"/>
          <a:ext cx="8074891" cy="426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3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485" y="4950691"/>
            <a:ext cx="6554867" cy="1524000"/>
          </a:xfrm>
        </p:spPr>
        <p:txBody>
          <a:bodyPr/>
          <a:lstStyle/>
          <a:p>
            <a:r>
              <a:rPr lang="en-US" dirty="0"/>
              <a:t>Study Details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2163631"/>
              </p:ext>
            </p:extLst>
          </p:nvPr>
        </p:nvGraphicFramePr>
        <p:xfrm>
          <a:off x="397164" y="177800"/>
          <a:ext cx="7850909" cy="444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47321" y="4618182"/>
            <a:ext cx="7800752" cy="443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Study launched March 26 and closed March 30, yielding 958 completes.</a:t>
            </a:r>
          </a:p>
        </p:txBody>
      </p:sp>
      <p:pic>
        <p:nvPicPr>
          <p:cNvPr id="6" name="Picture 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58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399" y="4724403"/>
            <a:ext cx="6554867" cy="1524000"/>
          </a:xfrm>
        </p:spPr>
        <p:txBody>
          <a:bodyPr/>
          <a:lstStyle/>
          <a:p>
            <a:r>
              <a:rPr lang="en-US" dirty="0"/>
              <a:t>Topline data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399" y="533400"/>
            <a:ext cx="8241145" cy="4130964"/>
          </a:xfrm>
        </p:spPr>
        <p:txBody>
          <a:bodyPr>
            <a:noAutofit/>
          </a:bodyPr>
          <a:lstStyle/>
          <a:p>
            <a:r>
              <a:rPr lang="en-US" dirty="0"/>
              <a:t>Almost 2/3 (63%) are from churches with less than 100 average weekly attendance, and 2/3 (66%) of respondents describe their church as rural or small town. According to GCFA data, small churches are slightly underrepresented.</a:t>
            </a:r>
          </a:p>
          <a:p>
            <a:r>
              <a:rPr lang="en-US" u="sng" dirty="0"/>
              <a:t>2/3 (67%) are using online or livestream worship during the crisis, </a:t>
            </a:r>
            <a:r>
              <a:rPr lang="en-US" dirty="0"/>
              <a:t>and 14% have cancelled all services. </a:t>
            </a:r>
          </a:p>
          <a:p>
            <a:r>
              <a:rPr lang="en-US" dirty="0"/>
              <a:t>Guidance from Bishop or Annual Conference (82%) and state or national government (72%) most influenced current approach to worship. </a:t>
            </a:r>
          </a:p>
          <a:p>
            <a:r>
              <a:rPr lang="en-US" dirty="0"/>
              <a:t>2/3 (66%) plan to continue their current approach to worship, and 13% are unsure of their plans.</a:t>
            </a:r>
          </a:p>
          <a:p>
            <a:r>
              <a:rPr lang="en-US" u="sng" dirty="0"/>
              <a:t>Almost half (46%) are livestreaming to Facebook or YouTube</a:t>
            </a:r>
            <a:r>
              <a:rPr lang="en-US" dirty="0"/>
              <a:t>. Only 5% livestream to their website.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5429-6716-4064-B0A1-0D3F5771D78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89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Topline data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533400"/>
            <a:ext cx="8010236" cy="37676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u="sng" dirty="0"/>
              <a:t>biggest obstacle to online worship </a:t>
            </a:r>
            <a:r>
              <a:rPr lang="en-US" dirty="0"/>
              <a:t>is “connecting with people who are not digitally connected” (73%) followed by “understanding the technology” (35%). </a:t>
            </a:r>
          </a:p>
          <a:p>
            <a:r>
              <a:rPr lang="en-US" dirty="0"/>
              <a:t>Almost half (48%) have canceled small groups, and 24% are meeting online.</a:t>
            </a:r>
          </a:p>
          <a:p>
            <a:r>
              <a:rPr lang="en-US" dirty="0"/>
              <a:t>63% say they have canceled onsite services to children and youth. </a:t>
            </a:r>
          </a:p>
          <a:p>
            <a:r>
              <a:rPr lang="en-US" dirty="0"/>
              <a:t>47% have canceled all on site community services, and 33% say some a combination of canceled and continued.</a:t>
            </a:r>
          </a:p>
          <a:p>
            <a:r>
              <a:rPr lang="en-US" dirty="0"/>
              <a:t>56% continue to provide volunteers to community service projects.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5429-6716-4064-B0A1-0D3F5771D78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78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Topline data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533400"/>
            <a:ext cx="8213436" cy="43434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Most (59%) say “finances are tight, but they can manage by reducing expenses</a:t>
            </a:r>
            <a:r>
              <a:rPr lang="en-US" dirty="0"/>
              <a:t>”, and 15% say “finances are not a concern”. The remainder expect to make significant changes.</a:t>
            </a:r>
          </a:p>
          <a:p>
            <a:r>
              <a:rPr lang="en-US" dirty="0"/>
              <a:t>Over 3/4 (76%) say church giving is down, and nearly 1/4 (23%) say is it unchanged. </a:t>
            </a:r>
          </a:p>
          <a:p>
            <a:r>
              <a:rPr lang="en-US" dirty="0"/>
              <a:t>1/3 (34%) say giving is down more than 40%.</a:t>
            </a:r>
          </a:p>
          <a:p>
            <a:r>
              <a:rPr lang="en-US" dirty="0"/>
              <a:t>Slightly over half (52%) offer some form of electronic giving at their church.</a:t>
            </a:r>
          </a:p>
          <a:p>
            <a:r>
              <a:rPr lang="en-US" dirty="0"/>
              <a:t>The </a:t>
            </a:r>
            <a:r>
              <a:rPr lang="en-US" u="sng" dirty="0"/>
              <a:t>most beneficial financial resources </a:t>
            </a:r>
            <a:r>
              <a:rPr lang="en-US" dirty="0"/>
              <a:t>during this crisis are “Tips on surviving financial crunch” and “Maximizing online giving”. They are less interested in learning how to set up ACH and PayPal.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5429-6716-4064-B0A1-0D3F5771D78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87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87327" cy="3767670"/>
          </a:xfrm>
        </p:spPr>
        <p:txBody>
          <a:bodyPr>
            <a:noAutofit/>
          </a:bodyPr>
          <a:lstStyle/>
          <a:p>
            <a:r>
              <a:rPr lang="en-US" u="sng" dirty="0"/>
              <a:t>Most needed resources to help churches adjust </a:t>
            </a:r>
            <a:r>
              <a:rPr lang="en-US" dirty="0"/>
              <a:t>during the crisis: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36% Practical ways to be in mission to our community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34% Devotional support for members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26% How-To support in setting up an online worship experience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25% Information on setting up livestreaming opportunities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25% Initiating social media conversations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6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data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533400"/>
            <a:ext cx="6892636" cy="3767670"/>
          </a:xfrm>
        </p:spPr>
        <p:txBody>
          <a:bodyPr/>
          <a:lstStyle/>
          <a:p>
            <a:r>
              <a:rPr lang="en-US" dirty="0"/>
              <a:t>The following slides contain detailed data from every question.</a:t>
            </a:r>
          </a:p>
          <a:p>
            <a:r>
              <a:rPr lang="en-US" dirty="0"/>
              <a:t>Total sample results only; sample indicated by number in parentheses.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5429-6716-4064-B0A1-0D3F5771D78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9" y="6370205"/>
            <a:ext cx="13811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9632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7185</TotalTime>
  <Words>1090</Words>
  <Application>Microsoft Macintosh PowerPoint</Application>
  <PresentationFormat>On-screen Show (4:3)</PresentationFormat>
  <Paragraphs>104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Century Gothic</vt:lpstr>
      <vt:lpstr>Wingdings 3</vt:lpstr>
      <vt:lpstr>Wingdings</vt:lpstr>
      <vt:lpstr>Slice</vt:lpstr>
      <vt:lpstr>Impact of COVID19 on United methodist Churches Study </vt:lpstr>
      <vt:lpstr>Table of Contents</vt:lpstr>
      <vt:lpstr>Project owners</vt:lpstr>
      <vt:lpstr>Study Details</vt:lpstr>
      <vt:lpstr>Topline data</vt:lpstr>
      <vt:lpstr>Topline data</vt:lpstr>
      <vt:lpstr>Topline data</vt:lpstr>
      <vt:lpstr>Topline data</vt:lpstr>
      <vt:lpstr>Detailed data</vt:lpstr>
      <vt:lpstr>What is your church's average weekly attendance?  If you serve more than one church, please respond for the larger or largest of the churches.</vt:lpstr>
      <vt:lpstr>How would you describe the area around your church?</vt:lpstr>
      <vt:lpstr>Prior to the spread of coronavirus in the United States, which of the following activities did your church undertake on a weekly basis? Please indicate all that apply.</vt:lpstr>
      <vt:lpstr>Which best describes your current approach to worship?</vt:lpstr>
      <vt:lpstr>What influenced your current approach to worship? (Indicate all that apply)</vt:lpstr>
      <vt:lpstr>Which best describes your future plans for worship?</vt:lpstr>
      <vt:lpstr>If you are using livestreaming or online worship, where are you streaming?</vt:lpstr>
      <vt:lpstr>What are you finding to be the biggest obstacles to online worship?</vt:lpstr>
      <vt:lpstr>What is the current status of your small groups or Church School classes?</vt:lpstr>
      <vt:lpstr>What is the current status of onsite services to the children and youth, e.g. daycare, day school, BSA?</vt:lpstr>
      <vt:lpstr>What is the status of your onsite community service activities?</vt:lpstr>
      <vt:lpstr>Does your church continue to provide volunteers to community service projects?</vt:lpstr>
      <vt:lpstr>How prepared is your church financially to face this crisis?</vt:lpstr>
      <vt:lpstr>Is giving to your church during this crisis, up or down?</vt:lpstr>
      <vt:lpstr>If down, how much down versus a typical week?</vt:lpstr>
      <vt:lpstr>Does your church provide parishioners with electronic giving opportunities, e.g. ACH, PayPal, credit cards?</vt:lpstr>
      <vt:lpstr>As you consider your church's finances during this crisis, which of the following resources, if any, would be of interest to your congregation?</vt:lpstr>
      <vt:lpstr>Going forward, what resources do you or your church need to adjust to the coronavirus crisis?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United Methodist Communications</dc:creator>
  <cp:lastModifiedBy>Caldwell, Cindy</cp:lastModifiedBy>
  <cp:revision>334</cp:revision>
  <cp:lastPrinted>2019-10-03T13:11:21Z</cp:lastPrinted>
  <dcterms:created xsi:type="dcterms:W3CDTF">2017-02-06T17:41:20Z</dcterms:created>
  <dcterms:modified xsi:type="dcterms:W3CDTF">2020-03-31T17:40:07Z</dcterms:modified>
</cp:coreProperties>
</file>